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48" r:id="rId1"/>
  </p:sldMasterIdLst>
  <p:notesMasterIdLst>
    <p:notesMasterId r:id="rId69"/>
  </p:notesMasterIdLst>
  <p:handoutMasterIdLst>
    <p:handoutMasterId r:id="rId70"/>
  </p:handoutMasterIdLst>
  <p:sldIdLst>
    <p:sldId id="591" r:id="rId2"/>
    <p:sldId id="911" r:id="rId3"/>
    <p:sldId id="912" r:id="rId4"/>
    <p:sldId id="913" r:id="rId5"/>
    <p:sldId id="914" r:id="rId6"/>
    <p:sldId id="915" r:id="rId7"/>
    <p:sldId id="916" r:id="rId8"/>
    <p:sldId id="959" r:id="rId9"/>
    <p:sldId id="960" r:id="rId10"/>
    <p:sldId id="917" r:id="rId11"/>
    <p:sldId id="918" r:id="rId12"/>
    <p:sldId id="919" r:id="rId13"/>
    <p:sldId id="920" r:id="rId14"/>
    <p:sldId id="881" r:id="rId15"/>
    <p:sldId id="921" r:id="rId16"/>
    <p:sldId id="883" r:id="rId17"/>
    <p:sldId id="937" r:id="rId18"/>
    <p:sldId id="935" r:id="rId19"/>
    <p:sldId id="876" r:id="rId20"/>
    <p:sldId id="884" r:id="rId21"/>
    <p:sldId id="886" r:id="rId22"/>
    <p:sldId id="885" r:id="rId23"/>
    <p:sldId id="888" r:id="rId24"/>
    <p:sldId id="889" r:id="rId25"/>
    <p:sldId id="890" r:id="rId26"/>
    <p:sldId id="891" r:id="rId27"/>
    <p:sldId id="894" r:id="rId28"/>
    <p:sldId id="895" r:id="rId29"/>
    <p:sldId id="896" r:id="rId30"/>
    <p:sldId id="898" r:id="rId31"/>
    <p:sldId id="924" r:id="rId32"/>
    <p:sldId id="899" r:id="rId33"/>
    <p:sldId id="922" r:id="rId34"/>
    <p:sldId id="923" r:id="rId35"/>
    <p:sldId id="902" r:id="rId36"/>
    <p:sldId id="938" r:id="rId37"/>
    <p:sldId id="904" r:id="rId38"/>
    <p:sldId id="939" r:id="rId39"/>
    <p:sldId id="940" r:id="rId40"/>
    <p:sldId id="941" r:id="rId41"/>
    <p:sldId id="942" r:id="rId42"/>
    <p:sldId id="943" r:id="rId43"/>
    <p:sldId id="944" r:id="rId44"/>
    <p:sldId id="945" r:id="rId45"/>
    <p:sldId id="946" r:id="rId46"/>
    <p:sldId id="947" r:id="rId47"/>
    <p:sldId id="958" r:id="rId48"/>
    <p:sldId id="948" r:id="rId49"/>
    <p:sldId id="949" r:id="rId50"/>
    <p:sldId id="950" r:id="rId51"/>
    <p:sldId id="951" r:id="rId52"/>
    <p:sldId id="952" r:id="rId53"/>
    <p:sldId id="953" r:id="rId54"/>
    <p:sldId id="954" r:id="rId55"/>
    <p:sldId id="955" r:id="rId56"/>
    <p:sldId id="956" r:id="rId57"/>
    <p:sldId id="957" r:id="rId58"/>
    <p:sldId id="926" r:id="rId59"/>
    <p:sldId id="927" r:id="rId60"/>
    <p:sldId id="928" r:id="rId61"/>
    <p:sldId id="929" r:id="rId62"/>
    <p:sldId id="930" r:id="rId63"/>
    <p:sldId id="931" r:id="rId64"/>
    <p:sldId id="932" r:id="rId65"/>
    <p:sldId id="933" r:id="rId66"/>
    <p:sldId id="934" r:id="rId67"/>
    <p:sldId id="961" r:id="rId6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FFFF"/>
    <a:srgbClr val="66FF66"/>
    <a:srgbClr val="FF9999"/>
    <a:srgbClr val="FFFFFF"/>
    <a:srgbClr val="3399FF"/>
    <a:srgbClr val="33CC33"/>
    <a:srgbClr val="663300"/>
    <a:srgbClr val="CC9900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1" autoAdjust="0"/>
    <p:restoredTop sz="94434" autoAdjust="0"/>
  </p:normalViewPr>
  <p:slideViewPr>
    <p:cSldViewPr>
      <p:cViewPr varScale="1">
        <p:scale>
          <a:sx n="70" d="100"/>
          <a:sy n="70" d="100"/>
        </p:scale>
        <p:origin x="125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9F8C659C-D15A-4450-9FA3-E0856A0BF9E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8/22/2022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5FE35B2B-1B6F-40BA-8C4C-9A51FA9EFECE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58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3C8C13-F64C-4C4D-9639-6DDFFEBDE1E2}" type="datetimeFigureOut">
              <a:rPr lang="en-US" smtClean="0"/>
              <a:pPr>
                <a:defRPr/>
              </a:pPr>
              <a:t>8/22/2022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8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23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588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3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021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016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550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10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8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8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1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1199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080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5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7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879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4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7" y="4827213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7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5" y="4827211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217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411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3" y="430216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28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22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 userDrawn="1"/>
        </p:nvSpPr>
        <p:spPr bwMode="auto">
          <a:xfrm>
            <a:off x="7924800" y="6477000"/>
            <a:ext cx="68580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fld id="{AF1F5B14-3F1E-43F5-B1FF-9E1CFB5346E4}" type="slidenum"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 flipV="1">
            <a:off x="-19792" y="609600"/>
            <a:ext cx="5658592" cy="12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5491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700" y="1270000"/>
            <a:ext cx="7055380" cy="1015048"/>
          </a:xfrm>
        </p:spPr>
        <p:txBody>
          <a:bodyPr/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662519"/>
            <a:ext cx="6919300" cy="334458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0" y="6440560"/>
            <a:ext cx="9144000" cy="4174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The LNM Institute of Information Technology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943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2861736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54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1" y="2060577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6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74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1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1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7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7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9070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042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0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8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3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589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8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31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466260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3973" y="1431230"/>
            <a:ext cx="7564929" cy="120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Heading Font:-Times new roman</a:t>
            </a:r>
            <a:br>
              <a:rPr lang="en-US" dirty="0" smtClean="0"/>
            </a:br>
            <a:r>
              <a:rPr lang="en-US" dirty="0" smtClean="0"/>
              <a:t>Size:-40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2" y="2696421"/>
            <a:ext cx="7564929" cy="355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Times new roman:-24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104619" y="6440560"/>
            <a:ext cx="687427" cy="415511"/>
          </a:xfrm>
          <a:prstGeom prst="rect">
            <a:avLst/>
          </a:prstGeom>
          <a:noFill/>
        </p:spPr>
        <p:txBody>
          <a:bodyPr vert="horz" lIns="91440" tIns="45720" rIns="91440" bIns="45720" rtlCol="0" anchor="b"/>
          <a:lstStyle>
            <a:lvl1pPr algn="ctr">
              <a:defRPr sz="1600" b="0" i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B5E46D21-AF0A-4254-96F7-D9667919DEC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60" y="14862"/>
            <a:ext cx="2663688" cy="11926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7463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7" rtl="0" eaLnBrk="1" latinLnBrk="0" hangingPunct="1">
        <a:spcBef>
          <a:spcPct val="0"/>
        </a:spcBef>
        <a:buNone/>
        <a:defRPr sz="4000" b="0" i="0" kern="1200" baseline="0">
          <a:solidFill>
            <a:srgbClr val="0070C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None/>
        <a:defRPr sz="2400" b="0" i="0" kern="1200" baseline="0">
          <a:solidFill>
            <a:srgbClr val="0070C0"/>
          </a:solidFill>
          <a:latin typeface="+mn-lt"/>
          <a:ea typeface="+mj-ea"/>
          <a:cs typeface="Times New Roman" panose="02020603050405020304" pitchFamily="18" charset="0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9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4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1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6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68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7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2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0" y="2438400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Enhancement</a:t>
            </a:r>
            <a:endParaRPr lang="en-US" sz="6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33400" y="327660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447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2590800"/>
            <a:ext cx="6705600" cy="661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solidFill>
                  <a:srgbClr val="0000CC"/>
                </a:solidFill>
              </a:rPr>
              <a:t>Logical operations in an image</a:t>
            </a:r>
          </a:p>
        </p:txBody>
      </p:sp>
    </p:spTree>
    <p:extLst>
      <p:ext uri="{BB962C8B-B14F-4D97-AF65-F5344CB8AC3E}">
        <p14:creationId xmlns:p14="http://schemas.microsoft.com/office/powerpoint/2010/main" val="144830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5240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AND operation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0"/>
            <a:ext cx="9134475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1305580"/>
            <a:ext cx="898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AND operator is usually used to mask a part of an image.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7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3446"/>
            <a:ext cx="3200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OR operator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44780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Part of another image can be added with the second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" y="2716366"/>
            <a:ext cx="8973399" cy="23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1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62000"/>
            <a:ext cx="7391400" cy="25680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44335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ont</a:t>
            </a:r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607526"/>
            <a:ext cx="3657600" cy="27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49511"/>
            <a:ext cx="8915400" cy="5951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400" y="0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Affine transformations in an image</a:t>
            </a:r>
            <a:endParaRPr lang="en-US" sz="24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6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result for vertical shear, image process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526732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752600"/>
            <a:ext cx="2647950" cy="27146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43600" y="4191000"/>
            <a:ext cx="381000" cy="276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85645" y="4067115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(c)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62755" y="76200"/>
            <a:ext cx="47426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Affine transform- Shear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840869"/>
            <a:ext cx="6614711" cy="140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2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2400" y="60602"/>
            <a:ext cx="4563750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i="1" dirty="0" err="1"/>
              <a:t>e</a:t>
            </a:r>
            <a:r>
              <a:rPr lang="en-US" i="1" dirty="0" err="1" smtClean="0"/>
              <a:t>g</a:t>
            </a:r>
            <a:r>
              <a:rPr lang="en-US" i="1" dirty="0" smtClean="0"/>
              <a:t>. Horizontal shear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4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 </a:t>
            </a:r>
            <a:r>
              <a:rPr lang="en-US" dirty="0" smtClean="0"/>
              <a:t>    I </a:t>
            </a:r>
            <a:r>
              <a:rPr lang="en-US" dirty="0"/>
              <a:t>= </a:t>
            </a:r>
            <a:r>
              <a:rPr lang="en-US" dirty="0" err="1"/>
              <a:t>imread</a:t>
            </a:r>
            <a:r>
              <a:rPr lang="en-US" dirty="0"/>
              <a:t>('</a:t>
            </a:r>
            <a:r>
              <a:rPr lang="en-US" dirty="0" err="1"/>
              <a:t>cameraman.tif</a:t>
            </a:r>
            <a:r>
              <a:rPr lang="en-US" dirty="0"/>
              <a:t>');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03346" y="1628296"/>
            <a:ext cx="737695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err="1"/>
              <a:t>tform</a:t>
            </a:r>
            <a:r>
              <a:rPr lang="en-US" dirty="0"/>
              <a:t> = </a:t>
            </a:r>
            <a:r>
              <a:rPr lang="en-US" dirty="0" err="1" smtClean="0"/>
              <a:t>maketform</a:t>
            </a:r>
            <a:r>
              <a:rPr lang="en-US" dirty="0" smtClean="0"/>
              <a:t> (‘affine’,[</a:t>
            </a:r>
            <a:r>
              <a:rPr lang="en-US" dirty="0"/>
              <a:t>1 0 0; </a:t>
            </a:r>
            <a:r>
              <a:rPr lang="en-US" dirty="0" smtClean="0"/>
              <a:t>0.5 </a:t>
            </a:r>
            <a:r>
              <a:rPr lang="en-US" dirty="0"/>
              <a:t>1 0; 0 0 1]) 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03346" y="2186225"/>
            <a:ext cx="373339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J = </a:t>
            </a:r>
            <a:r>
              <a:rPr lang="en-US" dirty="0" err="1" smtClean="0"/>
              <a:t>imtransform</a:t>
            </a:r>
            <a:r>
              <a:rPr lang="en-US" dirty="0" smtClean="0"/>
              <a:t>(</a:t>
            </a:r>
            <a:r>
              <a:rPr lang="en-US" dirty="0" err="1" smtClean="0"/>
              <a:t>I,tform</a:t>
            </a:r>
            <a:r>
              <a:rPr lang="en-US" dirty="0"/>
              <a:t>);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0"/>
            <a:ext cx="2951180" cy="2963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048000"/>
            <a:ext cx="4358856" cy="296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0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onlinecourses.nptel.ac.in/noc18_ee40/assets/img/ee04a3q1p1.JPG?seed=34223&amp;url=assets/img/ee04a3q1p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86000"/>
            <a:ext cx="41148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0051" y="1143000"/>
            <a:ext cx="8686800" cy="1454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just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+mj-lt"/>
              <a:buAutoNum type="arabicPeriod"/>
            </a:pPr>
            <a:r>
              <a:rPr lang="en-US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figure 1 is first scaled up by a factor 2 and then translated by vector [2, 2]. What is the transformed figure?</a:t>
            </a:r>
            <a:endParaRPr lang="en-US" sz="3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4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133600"/>
            <a:ext cx="4368967" cy="3162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889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27432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 smtClean="0">
                <a:solidFill>
                  <a:srgbClr val="0000CC"/>
                </a:solidFill>
              </a:rPr>
              <a:t>Image Transform</a:t>
            </a:r>
            <a:endParaRPr lang="en-US" sz="3600" i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600200"/>
            <a:ext cx="8534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dirty="0"/>
              <a:t>Arithmetic operations between images are array operations. The four arithmetic operations are denoted as</a:t>
            </a:r>
          </a:p>
          <a:p>
            <a:pPr eaLnBrk="1" hangingPunct="1">
              <a:buFont typeface="Arial" charset="0"/>
              <a:buNone/>
            </a:pPr>
            <a:endParaRPr lang="en-US" dirty="0"/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dirty="0"/>
              <a:t>    s(</a:t>
            </a:r>
            <a:r>
              <a:rPr lang="en-US" dirty="0" err="1"/>
              <a:t>x,y</a:t>
            </a:r>
            <a:r>
              <a:rPr lang="en-US" dirty="0"/>
              <a:t>) = f(</a:t>
            </a:r>
            <a:r>
              <a:rPr lang="en-US" dirty="0" err="1"/>
              <a:t>x,y</a:t>
            </a:r>
            <a:r>
              <a:rPr lang="en-US" dirty="0"/>
              <a:t>) + g(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dirty="0"/>
              <a:t>    d(</a:t>
            </a:r>
            <a:r>
              <a:rPr lang="en-US" dirty="0" err="1"/>
              <a:t>x,y</a:t>
            </a:r>
            <a:r>
              <a:rPr lang="en-US" dirty="0"/>
              <a:t>) = f(</a:t>
            </a:r>
            <a:r>
              <a:rPr lang="en-US" dirty="0" err="1"/>
              <a:t>x,y</a:t>
            </a:r>
            <a:r>
              <a:rPr lang="en-US" dirty="0"/>
              <a:t>) – g(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dirty="0"/>
              <a:t>    p(</a:t>
            </a:r>
            <a:r>
              <a:rPr lang="en-US" dirty="0" err="1"/>
              <a:t>x,y</a:t>
            </a:r>
            <a:r>
              <a:rPr lang="en-US" dirty="0"/>
              <a:t>) = f(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>
                <a:cs typeface="Tahoma" pitchFamily="34" charset="0"/>
              </a:rPr>
              <a:t>× g(</a:t>
            </a:r>
            <a:r>
              <a:rPr lang="en-US" dirty="0" err="1">
                <a:cs typeface="Tahoma" pitchFamily="34" charset="0"/>
              </a:rPr>
              <a:t>x,y</a:t>
            </a:r>
            <a:r>
              <a:rPr lang="en-US" dirty="0">
                <a:cs typeface="Tahoma" pitchFamily="34" charset="0"/>
              </a:rPr>
              <a:t>)</a:t>
            </a: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en-US" dirty="0">
                <a:cs typeface="Tahoma" pitchFamily="34" charset="0"/>
              </a:rPr>
              <a:t>    v(</a:t>
            </a:r>
            <a:r>
              <a:rPr lang="en-US" dirty="0" err="1">
                <a:cs typeface="Tahoma" pitchFamily="34" charset="0"/>
              </a:rPr>
              <a:t>x,y</a:t>
            </a:r>
            <a:r>
              <a:rPr lang="en-US" dirty="0">
                <a:cs typeface="Tahoma" pitchFamily="34" charset="0"/>
              </a:rPr>
              <a:t>) = f(</a:t>
            </a:r>
            <a:r>
              <a:rPr lang="en-US" dirty="0" err="1">
                <a:cs typeface="Tahoma" pitchFamily="34" charset="0"/>
              </a:rPr>
              <a:t>x,y</a:t>
            </a:r>
            <a:r>
              <a:rPr lang="en-US" dirty="0">
                <a:cs typeface="Tahoma" pitchFamily="34" charset="0"/>
              </a:rPr>
              <a:t>) ÷ g(</a:t>
            </a:r>
            <a:r>
              <a:rPr lang="en-US" dirty="0" err="1">
                <a:cs typeface="Tahoma" pitchFamily="34" charset="0"/>
              </a:rPr>
              <a:t>x,y</a:t>
            </a:r>
            <a:r>
              <a:rPr lang="en-US" dirty="0">
                <a:cs typeface="Tahoma" pitchFamily="34" charset="0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" y="76200"/>
            <a:ext cx="3565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Arithmetic operations</a:t>
            </a:r>
          </a:p>
        </p:txBody>
      </p:sp>
    </p:spTree>
    <p:extLst>
      <p:ext uri="{BB962C8B-B14F-4D97-AF65-F5344CB8AC3E}">
        <p14:creationId xmlns:p14="http://schemas.microsoft.com/office/powerpoint/2010/main" val="313017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6694" y="1143000"/>
            <a:ext cx="8382000" cy="4754563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indent="-342900" algn="just" fontAlgn="auto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Transforming spatial domain pixels values to another domain using various existing transform methods, such as Fourier Transform, cosine transform, etc.</a:t>
            </a:r>
          </a:p>
          <a:p>
            <a:pPr marL="342900" indent="-342900" algn="just" fontAlgn="auto">
              <a:buClrTx/>
              <a:buSzPct val="100000"/>
              <a:buFont typeface="Wingdings" panose="05000000000000000000" pitchFamily="2" charset="2"/>
              <a:buChar char="ü"/>
            </a:pP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 fontAlgn="auto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transforms are required?</a:t>
            </a:r>
          </a:p>
          <a:p>
            <a:pPr lvl="1" algn="just" fontAlgn="auto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Filtering            (Fourier Transform)</a:t>
            </a:r>
          </a:p>
          <a:p>
            <a:pPr lvl="1" algn="just" fontAlgn="auto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Restoration       (Fourier Transform)</a:t>
            </a:r>
          </a:p>
          <a:p>
            <a:pPr lvl="1" algn="just" fontAlgn="auto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Enhancement   (Fourier Transform)</a:t>
            </a:r>
          </a:p>
          <a:p>
            <a:pPr lvl="1" algn="just" fontAlgn="auto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Compression    (Cosine Transform)</a:t>
            </a:r>
          </a:p>
          <a:p>
            <a:pPr lvl="1" algn="just" fontAlgn="auto"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 analysis  (KL Transform)</a:t>
            </a:r>
          </a:p>
          <a:p>
            <a:pPr algn="just" fontAlgn="auto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04800" y="76200"/>
            <a:ext cx="6324600" cy="5334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 sz="2800" b="1" dirty="0" smtClean="0">
                <a:solidFill>
                  <a:srgbClr val="0000CC"/>
                </a:solidFill>
              </a:rPr>
              <a:t>What is Image Transforms ?</a:t>
            </a:r>
            <a:endParaRPr lang="en-US" sz="28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1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304800" y="1417637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indent="-457200" fontAlgn="auto">
              <a:spcBef>
                <a:spcPts val="500"/>
              </a:spcBef>
              <a:spcAft>
                <a:spcPts val="5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transform</a:t>
            </a:r>
            <a:b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analysis of frequency spectrum in a image					</a:t>
            </a:r>
          </a:p>
          <a:p>
            <a:pPr marL="457200" indent="-457200" fontAlgn="auto">
              <a:spcBef>
                <a:spcPts val="500"/>
              </a:spcBef>
              <a:spcAft>
                <a:spcPts val="5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Cosine transform</a:t>
            </a:r>
            <a:b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Compression of images</a:t>
            </a:r>
            <a:b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		</a:t>
            </a:r>
          </a:p>
          <a:p>
            <a:pPr marL="457200" indent="-457200" fontAlgn="auto">
              <a:spcBef>
                <a:spcPts val="500"/>
              </a:spcBef>
              <a:spcAft>
                <a:spcPts val="5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 transform</a:t>
            </a:r>
            <a:b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compression, used as features and for image representation</a:t>
            </a:r>
            <a:b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endParaRPr lang="en-IN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-228600"/>
            <a:ext cx="6324600" cy="1143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-342900" algn="l" defTabSz="914400" rtl="0" eaLnBrk="1" latinLnBrk="0" hangingPunct="1">
              <a:lnSpc>
                <a:spcPts val="3600"/>
              </a:lnSpc>
              <a:spcBef>
                <a:spcPts val="0"/>
              </a:spcBef>
              <a:buFont typeface="Arial" pitchFamily="34" charset="0"/>
              <a:buNone/>
              <a:defRPr sz="3600" b="1" kern="1200" spc="-15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3200" b="0" dirty="0" smtClean="0">
                <a:solidFill>
                  <a:srgbClr val="0000CC"/>
                </a:solidFill>
              </a:rPr>
              <a:t>Available Transforms </a:t>
            </a:r>
          </a:p>
        </p:txBody>
      </p:sp>
    </p:spTree>
    <p:extLst>
      <p:ext uri="{BB962C8B-B14F-4D97-AF65-F5344CB8AC3E}">
        <p14:creationId xmlns:p14="http://schemas.microsoft.com/office/powerpoint/2010/main" val="140578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2193553"/>
            <a:ext cx="8639175" cy="2683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0" y="76200"/>
            <a:ext cx="5867400" cy="1143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 sz="2800" b="1" dirty="0" smtClean="0">
                <a:solidFill>
                  <a:srgbClr val="0000CC"/>
                </a:solidFill>
              </a:rPr>
              <a:t>How transform is used in filtering</a:t>
            </a:r>
            <a:endParaRPr lang="en-IN" sz="2800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33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04800" y="76200"/>
            <a:ext cx="6324600" cy="11430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 sz="2800" b="1" dirty="0" smtClean="0">
                <a:solidFill>
                  <a:srgbClr val="0000CC"/>
                </a:solidFill>
              </a:rPr>
              <a:t>Discrete Fourier Transform</a:t>
            </a:r>
            <a:endParaRPr lang="en-US" sz="2800" b="1" dirty="0">
              <a:solidFill>
                <a:srgbClr val="0000CC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8463439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732551"/>
            <a:ext cx="8515460" cy="17864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15200" y="4572000"/>
            <a:ext cx="228600" cy="174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229600" y="4572001"/>
            <a:ext cx="2286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39000" y="4415135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m</a:t>
            </a:r>
            <a:endParaRPr lang="en-US" sz="24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8153400" y="43434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260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199"/>
            <a:ext cx="8343570" cy="16918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8439309" cy="167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29600" y="4419600"/>
            <a:ext cx="152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53400" y="42672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3892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8638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Separability property of Fourier Transform</a:t>
            </a:r>
            <a:endParaRPr lang="en-US" dirty="0">
              <a:solidFill>
                <a:srgbClr val="0000CC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838200"/>
            <a:ext cx="8229600" cy="1524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23" y="2514600"/>
            <a:ext cx="7300508" cy="1219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23" y="3962400"/>
            <a:ext cx="4431773" cy="122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222" y="5334000"/>
            <a:ext cx="4007003" cy="10668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036457" y="3512457"/>
            <a:ext cx="3933827" cy="348854"/>
          </a:xfrm>
          <a:custGeom>
            <a:avLst/>
            <a:gdLst>
              <a:gd name="connsiteX0" fmla="*/ 0 w 3933827"/>
              <a:gd name="connsiteY0" fmla="*/ 145143 h 348854"/>
              <a:gd name="connsiteX1" fmla="*/ 188686 w 3933827"/>
              <a:gd name="connsiteY1" fmla="*/ 261257 h 348854"/>
              <a:gd name="connsiteX2" fmla="*/ 566057 w 3933827"/>
              <a:gd name="connsiteY2" fmla="*/ 246743 h 348854"/>
              <a:gd name="connsiteX3" fmla="*/ 653143 w 3933827"/>
              <a:gd name="connsiteY3" fmla="*/ 217714 h 348854"/>
              <a:gd name="connsiteX4" fmla="*/ 1117600 w 3933827"/>
              <a:gd name="connsiteY4" fmla="*/ 203200 h 348854"/>
              <a:gd name="connsiteX5" fmla="*/ 1465943 w 3933827"/>
              <a:gd name="connsiteY5" fmla="*/ 232229 h 348854"/>
              <a:gd name="connsiteX6" fmla="*/ 1538514 w 3933827"/>
              <a:gd name="connsiteY6" fmla="*/ 246743 h 348854"/>
              <a:gd name="connsiteX7" fmla="*/ 1625600 w 3933827"/>
              <a:gd name="connsiteY7" fmla="*/ 304800 h 348854"/>
              <a:gd name="connsiteX8" fmla="*/ 1640114 w 3933827"/>
              <a:gd name="connsiteY8" fmla="*/ 348343 h 348854"/>
              <a:gd name="connsiteX9" fmla="*/ 1683657 w 3933827"/>
              <a:gd name="connsiteY9" fmla="*/ 319314 h 348854"/>
              <a:gd name="connsiteX10" fmla="*/ 1785257 w 3933827"/>
              <a:gd name="connsiteY10" fmla="*/ 261257 h 348854"/>
              <a:gd name="connsiteX11" fmla="*/ 1828800 w 3933827"/>
              <a:gd name="connsiteY11" fmla="*/ 232229 h 348854"/>
              <a:gd name="connsiteX12" fmla="*/ 2090057 w 3933827"/>
              <a:gd name="connsiteY12" fmla="*/ 174172 h 348854"/>
              <a:gd name="connsiteX13" fmla="*/ 2235200 w 3933827"/>
              <a:gd name="connsiteY13" fmla="*/ 159657 h 348854"/>
              <a:gd name="connsiteX14" fmla="*/ 2902857 w 3933827"/>
              <a:gd name="connsiteY14" fmla="*/ 188686 h 348854"/>
              <a:gd name="connsiteX15" fmla="*/ 2975429 w 3933827"/>
              <a:gd name="connsiteY15" fmla="*/ 203200 h 348854"/>
              <a:gd name="connsiteX16" fmla="*/ 3062514 w 3933827"/>
              <a:gd name="connsiteY16" fmla="*/ 232229 h 348854"/>
              <a:gd name="connsiteX17" fmla="*/ 3207657 w 3933827"/>
              <a:gd name="connsiteY17" fmla="*/ 246743 h 348854"/>
              <a:gd name="connsiteX18" fmla="*/ 3556000 w 3933827"/>
              <a:gd name="connsiteY18" fmla="*/ 232229 h 348854"/>
              <a:gd name="connsiteX19" fmla="*/ 3672114 w 3933827"/>
              <a:gd name="connsiteY19" fmla="*/ 188686 h 348854"/>
              <a:gd name="connsiteX20" fmla="*/ 3715657 w 3933827"/>
              <a:gd name="connsiteY20" fmla="*/ 174172 h 348854"/>
              <a:gd name="connsiteX21" fmla="*/ 3802743 w 3933827"/>
              <a:gd name="connsiteY21" fmla="*/ 130629 h 348854"/>
              <a:gd name="connsiteX22" fmla="*/ 3889829 w 3933827"/>
              <a:gd name="connsiteY22" fmla="*/ 58057 h 348854"/>
              <a:gd name="connsiteX23" fmla="*/ 3933372 w 3933827"/>
              <a:gd name="connsiteY23" fmla="*/ 0 h 34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3827" h="348854">
                <a:moveTo>
                  <a:pt x="0" y="145143"/>
                </a:moveTo>
                <a:cubicBezTo>
                  <a:pt x="148632" y="244231"/>
                  <a:pt x="83822" y="208826"/>
                  <a:pt x="188686" y="261257"/>
                </a:cubicBezTo>
                <a:cubicBezTo>
                  <a:pt x="314476" y="256419"/>
                  <a:pt x="440723" y="258493"/>
                  <a:pt x="566057" y="246743"/>
                </a:cubicBezTo>
                <a:cubicBezTo>
                  <a:pt x="596522" y="243887"/>
                  <a:pt x="622559" y="218670"/>
                  <a:pt x="653143" y="217714"/>
                </a:cubicBezTo>
                <a:lnTo>
                  <a:pt x="1117600" y="203200"/>
                </a:lnTo>
                <a:cubicBezTo>
                  <a:pt x="1233714" y="212876"/>
                  <a:pt x="1350045" y="220239"/>
                  <a:pt x="1465943" y="232229"/>
                </a:cubicBezTo>
                <a:cubicBezTo>
                  <a:pt x="1490481" y="234767"/>
                  <a:pt x="1516056" y="236535"/>
                  <a:pt x="1538514" y="246743"/>
                </a:cubicBezTo>
                <a:cubicBezTo>
                  <a:pt x="1570275" y="261180"/>
                  <a:pt x="1625600" y="304800"/>
                  <a:pt x="1625600" y="304800"/>
                </a:cubicBezTo>
                <a:cubicBezTo>
                  <a:pt x="1630438" y="319314"/>
                  <a:pt x="1625271" y="344632"/>
                  <a:pt x="1640114" y="348343"/>
                </a:cubicBezTo>
                <a:cubicBezTo>
                  <a:pt x="1657037" y="352574"/>
                  <a:pt x="1669462" y="329453"/>
                  <a:pt x="1683657" y="319314"/>
                </a:cubicBezTo>
                <a:cubicBezTo>
                  <a:pt x="1847430" y="202334"/>
                  <a:pt x="1659645" y="324063"/>
                  <a:pt x="1785257" y="261257"/>
                </a:cubicBezTo>
                <a:cubicBezTo>
                  <a:pt x="1800859" y="253456"/>
                  <a:pt x="1812860" y="239314"/>
                  <a:pt x="1828800" y="232229"/>
                </a:cubicBezTo>
                <a:cubicBezTo>
                  <a:pt x="1905060" y="198336"/>
                  <a:pt x="2013932" y="181785"/>
                  <a:pt x="2090057" y="174172"/>
                </a:cubicBezTo>
                <a:lnTo>
                  <a:pt x="2235200" y="159657"/>
                </a:lnTo>
                <a:cubicBezTo>
                  <a:pt x="2445868" y="165509"/>
                  <a:pt x="2684926" y="159629"/>
                  <a:pt x="2902857" y="188686"/>
                </a:cubicBezTo>
                <a:cubicBezTo>
                  <a:pt x="2927310" y="191946"/>
                  <a:pt x="2951629" y="196709"/>
                  <a:pt x="2975429" y="203200"/>
                </a:cubicBezTo>
                <a:cubicBezTo>
                  <a:pt x="3004949" y="211251"/>
                  <a:pt x="3032067" y="229184"/>
                  <a:pt x="3062514" y="232229"/>
                </a:cubicBezTo>
                <a:lnTo>
                  <a:pt x="3207657" y="246743"/>
                </a:lnTo>
                <a:cubicBezTo>
                  <a:pt x="3323771" y="241905"/>
                  <a:pt x="3440080" y="240509"/>
                  <a:pt x="3556000" y="232229"/>
                </a:cubicBezTo>
                <a:cubicBezTo>
                  <a:pt x="3609516" y="228406"/>
                  <a:pt x="3623908" y="209345"/>
                  <a:pt x="3672114" y="188686"/>
                </a:cubicBezTo>
                <a:cubicBezTo>
                  <a:pt x="3686176" y="182659"/>
                  <a:pt x="3701143" y="179010"/>
                  <a:pt x="3715657" y="174172"/>
                </a:cubicBezTo>
                <a:cubicBezTo>
                  <a:pt x="3840446" y="90979"/>
                  <a:pt x="3682559" y="190721"/>
                  <a:pt x="3802743" y="130629"/>
                </a:cubicBezTo>
                <a:cubicBezTo>
                  <a:pt x="3856797" y="103602"/>
                  <a:pt x="3841679" y="98181"/>
                  <a:pt x="3889829" y="58057"/>
                </a:cubicBezTo>
                <a:cubicBezTo>
                  <a:pt x="3941423" y="15062"/>
                  <a:pt x="3933372" y="51243"/>
                  <a:pt x="3933372" y="0"/>
                </a:cubicBez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33600" y="4985146"/>
            <a:ext cx="3933827" cy="348854"/>
          </a:xfrm>
          <a:custGeom>
            <a:avLst/>
            <a:gdLst>
              <a:gd name="connsiteX0" fmla="*/ 0 w 3933827"/>
              <a:gd name="connsiteY0" fmla="*/ 145143 h 348854"/>
              <a:gd name="connsiteX1" fmla="*/ 188686 w 3933827"/>
              <a:gd name="connsiteY1" fmla="*/ 261257 h 348854"/>
              <a:gd name="connsiteX2" fmla="*/ 566057 w 3933827"/>
              <a:gd name="connsiteY2" fmla="*/ 246743 h 348854"/>
              <a:gd name="connsiteX3" fmla="*/ 653143 w 3933827"/>
              <a:gd name="connsiteY3" fmla="*/ 217714 h 348854"/>
              <a:gd name="connsiteX4" fmla="*/ 1117600 w 3933827"/>
              <a:gd name="connsiteY4" fmla="*/ 203200 h 348854"/>
              <a:gd name="connsiteX5" fmla="*/ 1465943 w 3933827"/>
              <a:gd name="connsiteY5" fmla="*/ 232229 h 348854"/>
              <a:gd name="connsiteX6" fmla="*/ 1538514 w 3933827"/>
              <a:gd name="connsiteY6" fmla="*/ 246743 h 348854"/>
              <a:gd name="connsiteX7" fmla="*/ 1625600 w 3933827"/>
              <a:gd name="connsiteY7" fmla="*/ 304800 h 348854"/>
              <a:gd name="connsiteX8" fmla="*/ 1640114 w 3933827"/>
              <a:gd name="connsiteY8" fmla="*/ 348343 h 348854"/>
              <a:gd name="connsiteX9" fmla="*/ 1683657 w 3933827"/>
              <a:gd name="connsiteY9" fmla="*/ 319314 h 348854"/>
              <a:gd name="connsiteX10" fmla="*/ 1785257 w 3933827"/>
              <a:gd name="connsiteY10" fmla="*/ 261257 h 348854"/>
              <a:gd name="connsiteX11" fmla="*/ 1828800 w 3933827"/>
              <a:gd name="connsiteY11" fmla="*/ 232229 h 348854"/>
              <a:gd name="connsiteX12" fmla="*/ 2090057 w 3933827"/>
              <a:gd name="connsiteY12" fmla="*/ 174172 h 348854"/>
              <a:gd name="connsiteX13" fmla="*/ 2235200 w 3933827"/>
              <a:gd name="connsiteY13" fmla="*/ 159657 h 348854"/>
              <a:gd name="connsiteX14" fmla="*/ 2902857 w 3933827"/>
              <a:gd name="connsiteY14" fmla="*/ 188686 h 348854"/>
              <a:gd name="connsiteX15" fmla="*/ 2975429 w 3933827"/>
              <a:gd name="connsiteY15" fmla="*/ 203200 h 348854"/>
              <a:gd name="connsiteX16" fmla="*/ 3062514 w 3933827"/>
              <a:gd name="connsiteY16" fmla="*/ 232229 h 348854"/>
              <a:gd name="connsiteX17" fmla="*/ 3207657 w 3933827"/>
              <a:gd name="connsiteY17" fmla="*/ 246743 h 348854"/>
              <a:gd name="connsiteX18" fmla="*/ 3556000 w 3933827"/>
              <a:gd name="connsiteY18" fmla="*/ 232229 h 348854"/>
              <a:gd name="connsiteX19" fmla="*/ 3672114 w 3933827"/>
              <a:gd name="connsiteY19" fmla="*/ 188686 h 348854"/>
              <a:gd name="connsiteX20" fmla="*/ 3715657 w 3933827"/>
              <a:gd name="connsiteY20" fmla="*/ 174172 h 348854"/>
              <a:gd name="connsiteX21" fmla="*/ 3802743 w 3933827"/>
              <a:gd name="connsiteY21" fmla="*/ 130629 h 348854"/>
              <a:gd name="connsiteX22" fmla="*/ 3889829 w 3933827"/>
              <a:gd name="connsiteY22" fmla="*/ 58057 h 348854"/>
              <a:gd name="connsiteX23" fmla="*/ 3933372 w 3933827"/>
              <a:gd name="connsiteY23" fmla="*/ 0 h 34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933827" h="348854">
                <a:moveTo>
                  <a:pt x="0" y="145143"/>
                </a:moveTo>
                <a:cubicBezTo>
                  <a:pt x="148632" y="244231"/>
                  <a:pt x="83822" y="208826"/>
                  <a:pt x="188686" y="261257"/>
                </a:cubicBezTo>
                <a:cubicBezTo>
                  <a:pt x="314476" y="256419"/>
                  <a:pt x="440723" y="258493"/>
                  <a:pt x="566057" y="246743"/>
                </a:cubicBezTo>
                <a:cubicBezTo>
                  <a:pt x="596522" y="243887"/>
                  <a:pt x="622559" y="218670"/>
                  <a:pt x="653143" y="217714"/>
                </a:cubicBezTo>
                <a:lnTo>
                  <a:pt x="1117600" y="203200"/>
                </a:lnTo>
                <a:cubicBezTo>
                  <a:pt x="1233714" y="212876"/>
                  <a:pt x="1350045" y="220239"/>
                  <a:pt x="1465943" y="232229"/>
                </a:cubicBezTo>
                <a:cubicBezTo>
                  <a:pt x="1490481" y="234767"/>
                  <a:pt x="1516056" y="236535"/>
                  <a:pt x="1538514" y="246743"/>
                </a:cubicBezTo>
                <a:cubicBezTo>
                  <a:pt x="1570275" y="261180"/>
                  <a:pt x="1625600" y="304800"/>
                  <a:pt x="1625600" y="304800"/>
                </a:cubicBezTo>
                <a:cubicBezTo>
                  <a:pt x="1630438" y="319314"/>
                  <a:pt x="1625271" y="344632"/>
                  <a:pt x="1640114" y="348343"/>
                </a:cubicBezTo>
                <a:cubicBezTo>
                  <a:pt x="1657037" y="352574"/>
                  <a:pt x="1669462" y="329453"/>
                  <a:pt x="1683657" y="319314"/>
                </a:cubicBezTo>
                <a:cubicBezTo>
                  <a:pt x="1847430" y="202334"/>
                  <a:pt x="1659645" y="324063"/>
                  <a:pt x="1785257" y="261257"/>
                </a:cubicBezTo>
                <a:cubicBezTo>
                  <a:pt x="1800859" y="253456"/>
                  <a:pt x="1812860" y="239314"/>
                  <a:pt x="1828800" y="232229"/>
                </a:cubicBezTo>
                <a:cubicBezTo>
                  <a:pt x="1905060" y="198336"/>
                  <a:pt x="2013932" y="181785"/>
                  <a:pt x="2090057" y="174172"/>
                </a:cubicBezTo>
                <a:lnTo>
                  <a:pt x="2235200" y="159657"/>
                </a:lnTo>
                <a:cubicBezTo>
                  <a:pt x="2445868" y="165509"/>
                  <a:pt x="2684926" y="159629"/>
                  <a:pt x="2902857" y="188686"/>
                </a:cubicBezTo>
                <a:cubicBezTo>
                  <a:pt x="2927310" y="191946"/>
                  <a:pt x="2951629" y="196709"/>
                  <a:pt x="2975429" y="203200"/>
                </a:cubicBezTo>
                <a:cubicBezTo>
                  <a:pt x="3004949" y="211251"/>
                  <a:pt x="3032067" y="229184"/>
                  <a:pt x="3062514" y="232229"/>
                </a:cubicBezTo>
                <a:lnTo>
                  <a:pt x="3207657" y="246743"/>
                </a:lnTo>
                <a:cubicBezTo>
                  <a:pt x="3323771" y="241905"/>
                  <a:pt x="3440080" y="240509"/>
                  <a:pt x="3556000" y="232229"/>
                </a:cubicBezTo>
                <a:cubicBezTo>
                  <a:pt x="3609516" y="228406"/>
                  <a:pt x="3623908" y="209345"/>
                  <a:pt x="3672114" y="188686"/>
                </a:cubicBezTo>
                <a:cubicBezTo>
                  <a:pt x="3686176" y="182659"/>
                  <a:pt x="3701143" y="179010"/>
                  <a:pt x="3715657" y="174172"/>
                </a:cubicBezTo>
                <a:cubicBezTo>
                  <a:pt x="3840446" y="90979"/>
                  <a:pt x="3682559" y="190721"/>
                  <a:pt x="3802743" y="130629"/>
                </a:cubicBezTo>
                <a:cubicBezTo>
                  <a:pt x="3856797" y="103602"/>
                  <a:pt x="3841679" y="98181"/>
                  <a:pt x="3889829" y="58057"/>
                </a:cubicBezTo>
                <a:cubicBezTo>
                  <a:pt x="3941423" y="15062"/>
                  <a:pt x="3933372" y="51243"/>
                  <a:pt x="3933372" y="0"/>
                </a:cubicBez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81800" y="3886198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1D DFT along row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182338" y="4862046"/>
            <a:ext cx="2787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1D DFT along column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810000" y="1524000"/>
            <a:ext cx="685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7400" y="2057400"/>
            <a:ext cx="228600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19400" y="2025202"/>
            <a:ext cx="228600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33600" y="3467101"/>
            <a:ext cx="228600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36457" y="3416735"/>
            <a:ext cx="228600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91555" y="4839303"/>
            <a:ext cx="228600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33600" y="6168504"/>
            <a:ext cx="228600" cy="228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67427" y="2979056"/>
            <a:ext cx="561973" cy="282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981200" y="1814539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43200" y="1852201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10000" y="1321468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12770" y="2813499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, 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39155" y="3253709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2115355" y="47199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007480" y="327213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2057400" y="5943600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388480" y="4419600"/>
            <a:ext cx="250320" cy="3003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23140" y="4269991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3124200" y="5791200"/>
            <a:ext cx="381000" cy="76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37614" y="4368595"/>
            <a:ext cx="944723" cy="387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971800" y="5638800"/>
            <a:ext cx="838200" cy="529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733800" y="5451997"/>
            <a:ext cx="2333627" cy="948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5511373"/>
            <a:ext cx="2183903" cy="7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5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 txBox="1">
            <a:spLocks/>
          </p:cNvSpPr>
          <p:nvPr/>
        </p:nvSpPr>
        <p:spPr>
          <a:xfrm>
            <a:off x="76200" y="990600"/>
            <a:ext cx="8915400" cy="5211763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 fontAlgn="auto"/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a 2D Signal as follows (4x4)</a:t>
            </a:r>
          </a:p>
          <a:p>
            <a:pPr algn="just" fontAlgn="auto"/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auto"/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auto"/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auto"/>
            <a:endParaRPr lang="en-I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auto"/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Step-1 Perform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" action="ppaction://hlinkshowjump?jump=lastslide"/>
              </a:rPr>
              <a:t>1D transform </a:t>
            </a:r>
            <a:r>
              <a:rPr lang="en-I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all the rows in the above 2D signal we get the following </a:t>
            </a:r>
          </a:p>
          <a:p>
            <a:pPr algn="just" fontAlgn="auto"/>
            <a:endParaRPr lang="en-I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524000" y="1676400"/>
          <a:ext cx="2160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2400" y="4577334"/>
          <a:ext cx="27432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00"/>
                <a:gridCol w="723600"/>
                <a:gridCol w="572400"/>
                <a:gridCol w="79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-2-2j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-2+2j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-3+1j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-3-1j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2-1j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2+1j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-2+3j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-2-3j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1219200" y="1676400"/>
            <a:ext cx="2667000" cy="381000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/>
          <p:cNvSpPr/>
          <p:nvPr/>
        </p:nvSpPr>
        <p:spPr>
          <a:xfrm rot="16200000">
            <a:off x="-319088" y="5071492"/>
            <a:ext cx="1509712" cy="566736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/>
          <p:cNvSpPr/>
          <p:nvPr/>
        </p:nvSpPr>
        <p:spPr>
          <a:xfrm>
            <a:off x="1219200" y="2057400"/>
            <a:ext cx="2667000" cy="3810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Oval 7"/>
          <p:cNvSpPr/>
          <p:nvPr/>
        </p:nvSpPr>
        <p:spPr>
          <a:xfrm rot="16200000">
            <a:off x="366712" y="4938712"/>
            <a:ext cx="1662112" cy="804863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6015037" y="4539233"/>
          <a:ext cx="2988001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6763"/>
                <a:gridCol w="727237"/>
                <a:gridCol w="796763"/>
                <a:gridCol w="6972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-5+1j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-5-1j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mtClean="0"/>
                        <a:t>13+5j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3-7j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-2+2j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mtClean="0"/>
                        <a:t>-2</a:t>
                      </a:r>
                      <a:endParaRPr lang="en-I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5-7j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5+7j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smtClean="0"/>
                        <a:t>13-5j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-2-2j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3+7j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-6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Pentagon 9"/>
          <p:cNvSpPr/>
          <p:nvPr/>
        </p:nvSpPr>
        <p:spPr>
          <a:xfrm>
            <a:off x="3124200" y="4577333"/>
            <a:ext cx="2895600" cy="15276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 smtClean="0"/>
              <a:t>Step-2 </a:t>
            </a:r>
            <a:r>
              <a:rPr lang="en-IN" sz="2000" dirty="0"/>
              <a:t>Perform 1D transform of all the </a:t>
            </a:r>
            <a:r>
              <a:rPr lang="en-IN" sz="2000" dirty="0" smtClean="0"/>
              <a:t>columns of this 2D </a:t>
            </a:r>
            <a:r>
              <a:rPr lang="en-IN" sz="2000" dirty="0"/>
              <a:t>signal we get the following </a:t>
            </a:r>
          </a:p>
        </p:txBody>
      </p:sp>
    </p:spTree>
    <p:extLst>
      <p:ext uri="{BB962C8B-B14F-4D97-AF65-F5344CB8AC3E}">
        <p14:creationId xmlns:p14="http://schemas.microsoft.com/office/powerpoint/2010/main" val="387111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04800" y="76200"/>
            <a:ext cx="6324600" cy="11430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IN" sz="2800" dirty="0" smtClean="0">
                <a:solidFill>
                  <a:srgbClr val="0000CC"/>
                </a:solidFill>
              </a:rPr>
              <a:t>Translation property of 2D DFT </a:t>
            </a:r>
            <a:endParaRPr lang="en-IN" sz="2800" dirty="0">
              <a:solidFill>
                <a:srgbClr val="0000CC"/>
              </a:solidFill>
            </a:endParaRPr>
          </a:p>
        </p:txBody>
      </p:sp>
      <p:graphicFrame>
        <p:nvGraphicFramePr>
          <p:cNvPr id="3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685800" y="1219200"/>
          <a:ext cx="6443375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Equation" r:id="rId3" imgW="2361960" imgH="977760" progId="Equation.3">
                  <p:embed/>
                </p:oleObj>
              </mc:Choice>
              <mc:Fallback>
                <p:oleObj name="Equation" r:id="rId3" imgW="2361960" imgH="97776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19200"/>
                        <a:ext cx="6443375" cy="2667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2400" y="48006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Multiplying 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I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by the exponential shifts the origin of the DFT to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</a:t>
            </a:r>
            <a:r>
              <a:rPr lang="en-I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I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and, conversely multiplying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by the negative of that exponential shifts the origin of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I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I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,y</a:t>
            </a:r>
            <a:r>
              <a:rPr lang="en-I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81600" y="28956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04800" y="76200"/>
            <a:ext cx="6324600" cy="11430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IN" sz="2800" smtClean="0">
                <a:solidFill>
                  <a:srgbClr val="0000CC"/>
                </a:solidFill>
              </a:rPr>
              <a:t>Rotation Property </a:t>
            </a:r>
            <a:endParaRPr lang="en-IN" sz="2800" dirty="0">
              <a:solidFill>
                <a:srgbClr val="0000CC"/>
              </a:solidFill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304800" y="1066800"/>
            <a:ext cx="8534400" cy="4525963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 fontAlgn="auto"/>
            <a:r>
              <a:rPr lang="en-IN" sz="2800" u="sng" dirty="0" smtClean="0">
                <a:solidFill>
                  <a:schemeClr val="tx1"/>
                </a:solidFill>
              </a:rPr>
              <a:t>Using Polar Coordinates</a:t>
            </a:r>
          </a:p>
          <a:p>
            <a:pPr algn="just" fontAlgn="auto"/>
            <a:endParaRPr lang="en-IN" sz="2800" dirty="0" smtClean="0">
              <a:solidFill>
                <a:schemeClr val="tx1"/>
              </a:solidFill>
            </a:endParaRPr>
          </a:p>
          <a:p>
            <a:pPr algn="just" fontAlgn="auto"/>
            <a:endParaRPr lang="en-IN" sz="2800" dirty="0" smtClean="0">
              <a:solidFill>
                <a:schemeClr val="tx1"/>
              </a:solidFill>
            </a:endParaRPr>
          </a:p>
          <a:p>
            <a:pPr algn="just" fontAlgn="auto"/>
            <a:endParaRPr lang="en-IN" sz="2800" dirty="0" smtClean="0">
              <a:solidFill>
                <a:schemeClr val="tx1"/>
              </a:solidFill>
            </a:endParaRPr>
          </a:p>
          <a:p>
            <a:pPr algn="just" fontAlgn="auto"/>
            <a:endParaRPr lang="en-IN" sz="2800" dirty="0" smtClean="0">
              <a:solidFill>
                <a:schemeClr val="tx1"/>
              </a:solidFill>
            </a:endParaRPr>
          </a:p>
          <a:p>
            <a:pPr algn="just" fontAlgn="auto"/>
            <a:endParaRPr lang="en-IN" sz="2800" dirty="0" smtClean="0">
              <a:solidFill>
                <a:schemeClr val="tx1"/>
              </a:solidFill>
            </a:endParaRPr>
          </a:p>
          <a:p>
            <a:pPr algn="just" fontAlgn="auto"/>
            <a:r>
              <a:rPr lang="en-IN" sz="2800" dirty="0" smtClean="0">
                <a:solidFill>
                  <a:schemeClr val="tx1"/>
                </a:solidFill>
              </a:rPr>
              <a:t>This states that rotating 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f(</a:t>
            </a:r>
            <a:r>
              <a:rPr lang="en-IN" sz="280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x,y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) </a:t>
            </a:r>
            <a:r>
              <a:rPr lang="en-IN" sz="2800" dirty="0" smtClean="0">
                <a:solidFill>
                  <a:schemeClr val="tx1"/>
                </a:solidFill>
              </a:rPr>
              <a:t>by an angle </a:t>
            </a:r>
            <a:r>
              <a:rPr lang="el-GR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θ</a:t>
            </a:r>
            <a:r>
              <a:rPr lang="en-IN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IN" sz="2800" dirty="0" smtClean="0">
                <a:solidFill>
                  <a:schemeClr val="tx1"/>
                </a:solidFill>
              </a:rPr>
              <a:t>rotates 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F(</a:t>
            </a:r>
            <a:r>
              <a:rPr lang="en-IN" sz="280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u,v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) </a:t>
            </a:r>
            <a:r>
              <a:rPr lang="en-IN" sz="2800" dirty="0" smtClean="0">
                <a:solidFill>
                  <a:schemeClr val="tx1"/>
                </a:solidFill>
              </a:rPr>
              <a:t>by the same angle. </a:t>
            </a:r>
            <a:r>
              <a:rPr lang="en-IN" sz="2800" dirty="0" err="1" smtClean="0">
                <a:solidFill>
                  <a:schemeClr val="tx1"/>
                </a:solidFill>
              </a:rPr>
              <a:t>Conversly</a:t>
            </a:r>
            <a:r>
              <a:rPr lang="en-IN" sz="2800" dirty="0" smtClean="0">
                <a:solidFill>
                  <a:schemeClr val="tx1"/>
                </a:solidFill>
              </a:rPr>
              <a:t>, rotating 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F(</a:t>
            </a:r>
            <a:r>
              <a:rPr lang="en-IN" sz="280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u,v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) </a:t>
            </a:r>
            <a:r>
              <a:rPr lang="en-IN" sz="2800" dirty="0" smtClean="0">
                <a:solidFill>
                  <a:schemeClr val="tx1"/>
                </a:solidFill>
              </a:rPr>
              <a:t>rotates 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f(</a:t>
            </a:r>
            <a:r>
              <a:rPr lang="en-IN" sz="2800" i="1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x,y</a:t>
            </a:r>
            <a:r>
              <a:rPr lang="en-IN" sz="2800" i="1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) </a:t>
            </a:r>
            <a:r>
              <a:rPr lang="en-IN" sz="2800" dirty="0" smtClean="0">
                <a:solidFill>
                  <a:schemeClr val="tx1"/>
                </a:solidFill>
              </a:rPr>
              <a:t>by the same angle.  </a:t>
            </a:r>
          </a:p>
          <a:p>
            <a:pPr algn="just" fontAlgn="auto"/>
            <a:endParaRPr lang="en-IN" sz="2800" dirty="0">
              <a:solidFill>
                <a:schemeClr val="tx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781050" y="1789113"/>
          <a:ext cx="7372350" cy="221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6" name="Equation" r:id="rId3" imgW="2958840" imgH="888840" progId="Equation.3">
                  <p:embed/>
                </p:oleObj>
              </mc:Choice>
              <mc:Fallback>
                <p:oleObj name="Equation" r:id="rId3" imgW="2958840" imgH="888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050" y="1789113"/>
                        <a:ext cx="7372350" cy="2212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8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4" y="2314419"/>
            <a:ext cx="8963691" cy="22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4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8" y="2074145"/>
            <a:ext cx="2476500" cy="21106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31" y="2066183"/>
            <a:ext cx="2516449" cy="2165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31" y="2009193"/>
            <a:ext cx="2502110" cy="2152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427738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34824" y="4277380"/>
            <a:ext cx="87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5200" y="4258330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a+b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0588" y="95250"/>
            <a:ext cx="25106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Image addition</a:t>
            </a:r>
          </a:p>
        </p:txBody>
      </p:sp>
    </p:spTree>
    <p:extLst>
      <p:ext uri="{BB962C8B-B14F-4D97-AF65-F5344CB8AC3E}">
        <p14:creationId xmlns:p14="http://schemas.microsoft.com/office/powerpoint/2010/main" val="29456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135" y="715851"/>
            <a:ext cx="2803015" cy="56442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802783"/>
            <a:ext cx="2773574" cy="55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8410349" cy="416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95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458200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1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52400"/>
            <a:ext cx="6409593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14" y="0"/>
            <a:ext cx="5938786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3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99" y="569784"/>
            <a:ext cx="3810001" cy="28592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100" y="609600"/>
            <a:ext cx="3931199" cy="29501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777" y="3493428"/>
            <a:ext cx="3403423" cy="28359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200" y="3363616"/>
            <a:ext cx="3519090" cy="2900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4649785"/>
            <a:ext cx="373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rotation</a:t>
            </a:r>
          </a:p>
          <a:p>
            <a:r>
              <a:rPr lang="en-US" dirty="0" smtClean="0"/>
              <a:t>property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2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www.cs.auckland.ac.nz/courses/compsci773s1c/lectures/ImageProcessing-html/fourier_files/letter_ff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38200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990600"/>
            <a:ext cx="3429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FTs also tend to have bright lines that are perpendicular to lines in the original letter. </a:t>
            </a:r>
            <a:endParaRPr lang="en-US" sz="24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If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the letter has circular segments, then so does the FT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765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95600"/>
            <a:ext cx="8452887" cy="914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2313" y="16002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LPF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0"/>
            <a:ext cx="342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Filter design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77200" y="2743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0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>
            <p:extLst/>
          </p:nvPr>
        </p:nvGraphicFramePr>
        <p:xfrm>
          <a:off x="1371600" y="1905000"/>
          <a:ext cx="3810000" cy="96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4" name="Equation" r:id="rId3" imgW="1752480" imgH="482400" progId="Equation.3">
                  <p:embed/>
                </p:oleObj>
              </mc:Choice>
              <mc:Fallback>
                <p:oleObj name="Equation" r:id="rId3" imgW="17524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905000"/>
                        <a:ext cx="3810000" cy="968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1143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ea typeface="ＭＳ Ｐゴシック" panose="020B0600070205080204" pitchFamily="34" charset="-128"/>
              </a:rPr>
              <a:t>The transfer function for the ideal low pass filter 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7200" y="5257800"/>
            <a:ext cx="289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95400" y="4191000"/>
            <a:ext cx="914400" cy="106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752600" y="3733800"/>
            <a:ext cx="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0" y="3253856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1789176"/>
            <a:ext cx="373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D(u, v) </a:t>
            </a:r>
            <a:r>
              <a:rPr lang="en-US" sz="2400" dirty="0" smtClean="0">
                <a:sym typeface="Wingdings" panose="05000000000000000000" pitchFamily="2" charset="2"/>
              </a:rPr>
              <a:t> Euclidean distance from origin to Do, 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Do  cut off freq.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352800" y="44196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781800" y="3733800"/>
            <a:ext cx="0" cy="1828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34000" y="5257800"/>
            <a:ext cx="320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5380149" y="4172755"/>
            <a:ext cx="3078051" cy="1210614"/>
          </a:xfrm>
          <a:custGeom>
            <a:avLst/>
            <a:gdLst>
              <a:gd name="connsiteX0" fmla="*/ 0 w 3078051"/>
              <a:gd name="connsiteY0" fmla="*/ 1146220 h 1210614"/>
              <a:gd name="connsiteX1" fmla="*/ 64395 w 3078051"/>
              <a:gd name="connsiteY1" fmla="*/ 1107583 h 1210614"/>
              <a:gd name="connsiteX2" fmla="*/ 141668 w 3078051"/>
              <a:gd name="connsiteY2" fmla="*/ 1081825 h 1210614"/>
              <a:gd name="connsiteX3" fmla="*/ 218941 w 3078051"/>
              <a:gd name="connsiteY3" fmla="*/ 1043189 h 1210614"/>
              <a:gd name="connsiteX4" fmla="*/ 283335 w 3078051"/>
              <a:gd name="connsiteY4" fmla="*/ 1094704 h 1210614"/>
              <a:gd name="connsiteX5" fmla="*/ 373488 w 3078051"/>
              <a:gd name="connsiteY5" fmla="*/ 1133341 h 1210614"/>
              <a:gd name="connsiteX6" fmla="*/ 540913 w 3078051"/>
              <a:gd name="connsiteY6" fmla="*/ 1120462 h 1210614"/>
              <a:gd name="connsiteX7" fmla="*/ 579550 w 3078051"/>
              <a:gd name="connsiteY7" fmla="*/ 1068946 h 1210614"/>
              <a:gd name="connsiteX8" fmla="*/ 656823 w 3078051"/>
              <a:gd name="connsiteY8" fmla="*/ 991673 h 1210614"/>
              <a:gd name="connsiteX9" fmla="*/ 785612 w 3078051"/>
              <a:gd name="connsiteY9" fmla="*/ 1004552 h 1210614"/>
              <a:gd name="connsiteX10" fmla="*/ 824248 w 3078051"/>
              <a:gd name="connsiteY10" fmla="*/ 1017431 h 1210614"/>
              <a:gd name="connsiteX11" fmla="*/ 837127 w 3078051"/>
              <a:gd name="connsiteY11" fmla="*/ 1056068 h 1210614"/>
              <a:gd name="connsiteX12" fmla="*/ 888643 w 3078051"/>
              <a:gd name="connsiteY12" fmla="*/ 1133341 h 1210614"/>
              <a:gd name="connsiteX13" fmla="*/ 901521 w 3078051"/>
              <a:gd name="connsiteY13" fmla="*/ 1171977 h 1210614"/>
              <a:gd name="connsiteX14" fmla="*/ 978795 w 3078051"/>
              <a:gd name="connsiteY14" fmla="*/ 1210614 h 1210614"/>
              <a:gd name="connsiteX15" fmla="*/ 1017431 w 3078051"/>
              <a:gd name="connsiteY15" fmla="*/ 1171977 h 1210614"/>
              <a:gd name="connsiteX16" fmla="*/ 1043189 w 3078051"/>
              <a:gd name="connsiteY16" fmla="*/ 1081825 h 1210614"/>
              <a:gd name="connsiteX17" fmla="*/ 1068947 w 3078051"/>
              <a:gd name="connsiteY17" fmla="*/ 875763 h 1210614"/>
              <a:gd name="connsiteX18" fmla="*/ 1107583 w 3078051"/>
              <a:gd name="connsiteY18" fmla="*/ 682580 h 1210614"/>
              <a:gd name="connsiteX19" fmla="*/ 1133341 w 3078051"/>
              <a:gd name="connsiteY19" fmla="*/ 515155 h 1210614"/>
              <a:gd name="connsiteX20" fmla="*/ 1146220 w 3078051"/>
              <a:gd name="connsiteY20" fmla="*/ 476518 h 1210614"/>
              <a:gd name="connsiteX21" fmla="*/ 1159099 w 3078051"/>
              <a:gd name="connsiteY21" fmla="*/ 412124 h 1210614"/>
              <a:gd name="connsiteX22" fmla="*/ 1197735 w 3078051"/>
              <a:gd name="connsiteY22" fmla="*/ 257577 h 1210614"/>
              <a:gd name="connsiteX23" fmla="*/ 1223493 w 3078051"/>
              <a:gd name="connsiteY23" fmla="*/ 206062 h 1210614"/>
              <a:gd name="connsiteX24" fmla="*/ 1249251 w 3078051"/>
              <a:gd name="connsiteY24" fmla="*/ 128789 h 1210614"/>
              <a:gd name="connsiteX25" fmla="*/ 1287888 w 3078051"/>
              <a:gd name="connsiteY25" fmla="*/ 90152 h 1210614"/>
              <a:gd name="connsiteX26" fmla="*/ 1390919 w 3078051"/>
              <a:gd name="connsiteY26" fmla="*/ 0 h 1210614"/>
              <a:gd name="connsiteX27" fmla="*/ 1481071 w 3078051"/>
              <a:gd name="connsiteY27" fmla="*/ 25758 h 1210614"/>
              <a:gd name="connsiteX28" fmla="*/ 1532586 w 3078051"/>
              <a:gd name="connsiteY28" fmla="*/ 141668 h 1210614"/>
              <a:gd name="connsiteX29" fmla="*/ 1558344 w 3078051"/>
              <a:gd name="connsiteY29" fmla="*/ 231820 h 1210614"/>
              <a:gd name="connsiteX30" fmla="*/ 1571223 w 3078051"/>
              <a:gd name="connsiteY30" fmla="*/ 283335 h 1210614"/>
              <a:gd name="connsiteX31" fmla="*/ 1596981 w 3078051"/>
              <a:gd name="connsiteY31" fmla="*/ 347730 h 1210614"/>
              <a:gd name="connsiteX32" fmla="*/ 1609859 w 3078051"/>
              <a:gd name="connsiteY32" fmla="*/ 476518 h 1210614"/>
              <a:gd name="connsiteX33" fmla="*/ 1622738 w 3078051"/>
              <a:gd name="connsiteY33" fmla="*/ 515155 h 1210614"/>
              <a:gd name="connsiteX34" fmla="*/ 1635617 w 3078051"/>
              <a:gd name="connsiteY34" fmla="*/ 579549 h 1210614"/>
              <a:gd name="connsiteX35" fmla="*/ 1648496 w 3078051"/>
              <a:gd name="connsiteY35" fmla="*/ 618186 h 1210614"/>
              <a:gd name="connsiteX36" fmla="*/ 1661375 w 3078051"/>
              <a:gd name="connsiteY36" fmla="*/ 695459 h 1210614"/>
              <a:gd name="connsiteX37" fmla="*/ 1687133 w 3078051"/>
              <a:gd name="connsiteY37" fmla="*/ 772732 h 1210614"/>
              <a:gd name="connsiteX38" fmla="*/ 1700012 w 3078051"/>
              <a:gd name="connsiteY38" fmla="*/ 824248 h 1210614"/>
              <a:gd name="connsiteX39" fmla="*/ 1712890 w 3078051"/>
              <a:gd name="connsiteY39" fmla="*/ 940158 h 1210614"/>
              <a:gd name="connsiteX40" fmla="*/ 1725769 w 3078051"/>
              <a:gd name="connsiteY40" fmla="*/ 978794 h 1210614"/>
              <a:gd name="connsiteX41" fmla="*/ 1738648 w 3078051"/>
              <a:gd name="connsiteY41" fmla="*/ 1043189 h 1210614"/>
              <a:gd name="connsiteX42" fmla="*/ 1790164 w 3078051"/>
              <a:gd name="connsiteY42" fmla="*/ 1120462 h 1210614"/>
              <a:gd name="connsiteX43" fmla="*/ 1906073 w 3078051"/>
              <a:gd name="connsiteY43" fmla="*/ 1184856 h 1210614"/>
              <a:gd name="connsiteX44" fmla="*/ 1944710 w 3078051"/>
              <a:gd name="connsiteY44" fmla="*/ 1171977 h 1210614"/>
              <a:gd name="connsiteX45" fmla="*/ 1970468 w 3078051"/>
              <a:gd name="connsiteY45" fmla="*/ 1094704 h 1210614"/>
              <a:gd name="connsiteX46" fmla="*/ 2009104 w 3078051"/>
              <a:gd name="connsiteY46" fmla="*/ 1017431 h 1210614"/>
              <a:gd name="connsiteX47" fmla="*/ 2021983 w 3078051"/>
              <a:gd name="connsiteY47" fmla="*/ 978794 h 1210614"/>
              <a:gd name="connsiteX48" fmla="*/ 2060620 w 3078051"/>
              <a:gd name="connsiteY48" fmla="*/ 940158 h 1210614"/>
              <a:gd name="connsiteX49" fmla="*/ 2150772 w 3078051"/>
              <a:gd name="connsiteY49" fmla="*/ 914400 h 1210614"/>
              <a:gd name="connsiteX50" fmla="*/ 2189409 w 3078051"/>
              <a:gd name="connsiteY50" fmla="*/ 927279 h 1210614"/>
              <a:gd name="connsiteX51" fmla="*/ 2240924 w 3078051"/>
              <a:gd name="connsiteY51" fmla="*/ 940158 h 1210614"/>
              <a:gd name="connsiteX52" fmla="*/ 2279561 w 3078051"/>
              <a:gd name="connsiteY52" fmla="*/ 965915 h 1210614"/>
              <a:gd name="connsiteX53" fmla="*/ 2318197 w 3078051"/>
              <a:gd name="connsiteY53" fmla="*/ 978794 h 1210614"/>
              <a:gd name="connsiteX54" fmla="*/ 2343955 w 3078051"/>
              <a:gd name="connsiteY54" fmla="*/ 1017431 h 1210614"/>
              <a:gd name="connsiteX55" fmla="*/ 2382592 w 3078051"/>
              <a:gd name="connsiteY55" fmla="*/ 1043189 h 1210614"/>
              <a:gd name="connsiteX56" fmla="*/ 2408350 w 3078051"/>
              <a:gd name="connsiteY56" fmla="*/ 1120462 h 1210614"/>
              <a:gd name="connsiteX57" fmla="*/ 2524259 w 3078051"/>
              <a:gd name="connsiteY57" fmla="*/ 1184856 h 1210614"/>
              <a:gd name="connsiteX58" fmla="*/ 2640169 w 3078051"/>
              <a:gd name="connsiteY58" fmla="*/ 1146220 h 1210614"/>
              <a:gd name="connsiteX59" fmla="*/ 2665927 w 3078051"/>
              <a:gd name="connsiteY59" fmla="*/ 1094704 h 1210614"/>
              <a:gd name="connsiteX60" fmla="*/ 2704564 w 3078051"/>
              <a:gd name="connsiteY60" fmla="*/ 1068946 h 1210614"/>
              <a:gd name="connsiteX61" fmla="*/ 2781837 w 3078051"/>
              <a:gd name="connsiteY61" fmla="*/ 1043189 h 1210614"/>
              <a:gd name="connsiteX62" fmla="*/ 2846231 w 3078051"/>
              <a:gd name="connsiteY62" fmla="*/ 1056068 h 1210614"/>
              <a:gd name="connsiteX63" fmla="*/ 2884868 w 3078051"/>
              <a:gd name="connsiteY63" fmla="*/ 1094704 h 1210614"/>
              <a:gd name="connsiteX64" fmla="*/ 2962141 w 3078051"/>
              <a:gd name="connsiteY64" fmla="*/ 1133341 h 1210614"/>
              <a:gd name="connsiteX65" fmla="*/ 3078051 w 3078051"/>
              <a:gd name="connsiteY65" fmla="*/ 1133341 h 1210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078051" h="1210614">
                <a:moveTo>
                  <a:pt x="0" y="1146220"/>
                </a:moveTo>
                <a:cubicBezTo>
                  <a:pt x="21465" y="1133341"/>
                  <a:pt x="41606" y="1117941"/>
                  <a:pt x="64395" y="1107583"/>
                </a:cubicBezTo>
                <a:cubicBezTo>
                  <a:pt x="89112" y="1096348"/>
                  <a:pt x="119077" y="1096886"/>
                  <a:pt x="141668" y="1081825"/>
                </a:cubicBezTo>
                <a:cubicBezTo>
                  <a:pt x="191600" y="1048538"/>
                  <a:pt x="165620" y="1060963"/>
                  <a:pt x="218941" y="1043189"/>
                </a:cubicBezTo>
                <a:cubicBezTo>
                  <a:pt x="294160" y="1068262"/>
                  <a:pt x="225081" y="1036450"/>
                  <a:pt x="283335" y="1094704"/>
                </a:cubicBezTo>
                <a:cubicBezTo>
                  <a:pt x="312982" y="1124351"/>
                  <a:pt x="334078" y="1123488"/>
                  <a:pt x="373488" y="1133341"/>
                </a:cubicBezTo>
                <a:cubicBezTo>
                  <a:pt x="429296" y="1129048"/>
                  <a:pt x="487488" y="1137158"/>
                  <a:pt x="540913" y="1120462"/>
                </a:cubicBezTo>
                <a:cubicBezTo>
                  <a:pt x="561401" y="1114059"/>
                  <a:pt x="565191" y="1084901"/>
                  <a:pt x="579550" y="1068946"/>
                </a:cubicBezTo>
                <a:cubicBezTo>
                  <a:pt x="603918" y="1041870"/>
                  <a:pt x="656823" y="991673"/>
                  <a:pt x="656823" y="991673"/>
                </a:cubicBezTo>
                <a:cubicBezTo>
                  <a:pt x="699753" y="995966"/>
                  <a:pt x="742970" y="997992"/>
                  <a:pt x="785612" y="1004552"/>
                </a:cubicBezTo>
                <a:cubicBezTo>
                  <a:pt x="799029" y="1006616"/>
                  <a:pt x="814649" y="1007832"/>
                  <a:pt x="824248" y="1017431"/>
                </a:cubicBezTo>
                <a:cubicBezTo>
                  <a:pt x="833847" y="1027031"/>
                  <a:pt x="830534" y="1044201"/>
                  <a:pt x="837127" y="1056068"/>
                </a:cubicBezTo>
                <a:cubicBezTo>
                  <a:pt x="852161" y="1083129"/>
                  <a:pt x="888643" y="1133341"/>
                  <a:pt x="888643" y="1133341"/>
                </a:cubicBezTo>
                <a:cubicBezTo>
                  <a:pt x="892936" y="1146220"/>
                  <a:pt x="893041" y="1161377"/>
                  <a:pt x="901521" y="1171977"/>
                </a:cubicBezTo>
                <a:cubicBezTo>
                  <a:pt x="919678" y="1194674"/>
                  <a:pt x="953343" y="1202130"/>
                  <a:pt x="978795" y="1210614"/>
                </a:cubicBezTo>
                <a:cubicBezTo>
                  <a:pt x="991674" y="1197735"/>
                  <a:pt x="1007328" y="1187132"/>
                  <a:pt x="1017431" y="1171977"/>
                </a:cubicBezTo>
                <a:cubicBezTo>
                  <a:pt x="1024446" y="1161455"/>
                  <a:pt x="1041962" y="1087960"/>
                  <a:pt x="1043189" y="1081825"/>
                </a:cubicBezTo>
                <a:cubicBezTo>
                  <a:pt x="1060510" y="995221"/>
                  <a:pt x="1057849" y="975641"/>
                  <a:pt x="1068947" y="875763"/>
                </a:cubicBezTo>
                <a:cubicBezTo>
                  <a:pt x="1092350" y="665135"/>
                  <a:pt x="1066315" y="875167"/>
                  <a:pt x="1107583" y="682580"/>
                </a:cubicBezTo>
                <a:cubicBezTo>
                  <a:pt x="1169167" y="395182"/>
                  <a:pt x="1076750" y="769810"/>
                  <a:pt x="1133341" y="515155"/>
                </a:cubicBezTo>
                <a:cubicBezTo>
                  <a:pt x="1136286" y="501903"/>
                  <a:pt x="1142927" y="489688"/>
                  <a:pt x="1146220" y="476518"/>
                </a:cubicBezTo>
                <a:cubicBezTo>
                  <a:pt x="1151529" y="455282"/>
                  <a:pt x="1155183" y="433661"/>
                  <a:pt x="1159099" y="412124"/>
                </a:cubicBezTo>
                <a:cubicBezTo>
                  <a:pt x="1169571" y="354529"/>
                  <a:pt x="1170865" y="311317"/>
                  <a:pt x="1197735" y="257577"/>
                </a:cubicBezTo>
                <a:cubicBezTo>
                  <a:pt x="1206321" y="240405"/>
                  <a:pt x="1216363" y="223887"/>
                  <a:pt x="1223493" y="206062"/>
                </a:cubicBezTo>
                <a:cubicBezTo>
                  <a:pt x="1233577" y="180853"/>
                  <a:pt x="1230052" y="147988"/>
                  <a:pt x="1249251" y="128789"/>
                </a:cubicBezTo>
                <a:cubicBezTo>
                  <a:pt x="1262130" y="115910"/>
                  <a:pt x="1276706" y="104529"/>
                  <a:pt x="1287888" y="90152"/>
                </a:cubicBezTo>
                <a:cubicBezTo>
                  <a:pt x="1361911" y="-5021"/>
                  <a:pt x="1302115" y="22201"/>
                  <a:pt x="1390919" y="0"/>
                </a:cubicBezTo>
                <a:cubicBezTo>
                  <a:pt x="1420970" y="8586"/>
                  <a:pt x="1453751" y="10580"/>
                  <a:pt x="1481071" y="25758"/>
                </a:cubicBezTo>
                <a:cubicBezTo>
                  <a:pt x="1505623" y="39398"/>
                  <a:pt x="1530465" y="133186"/>
                  <a:pt x="1532586" y="141668"/>
                </a:cubicBezTo>
                <a:cubicBezTo>
                  <a:pt x="1572847" y="302710"/>
                  <a:pt x="1521391" y="102487"/>
                  <a:pt x="1558344" y="231820"/>
                </a:cubicBezTo>
                <a:cubicBezTo>
                  <a:pt x="1563207" y="248839"/>
                  <a:pt x="1565626" y="266543"/>
                  <a:pt x="1571223" y="283335"/>
                </a:cubicBezTo>
                <a:cubicBezTo>
                  <a:pt x="1578534" y="305267"/>
                  <a:pt x="1588395" y="326265"/>
                  <a:pt x="1596981" y="347730"/>
                </a:cubicBezTo>
                <a:cubicBezTo>
                  <a:pt x="1601274" y="390659"/>
                  <a:pt x="1603299" y="433876"/>
                  <a:pt x="1609859" y="476518"/>
                </a:cubicBezTo>
                <a:cubicBezTo>
                  <a:pt x="1611923" y="489936"/>
                  <a:pt x="1619445" y="501985"/>
                  <a:pt x="1622738" y="515155"/>
                </a:cubicBezTo>
                <a:cubicBezTo>
                  <a:pt x="1628047" y="536391"/>
                  <a:pt x="1630308" y="558313"/>
                  <a:pt x="1635617" y="579549"/>
                </a:cubicBezTo>
                <a:cubicBezTo>
                  <a:pt x="1638910" y="592719"/>
                  <a:pt x="1645551" y="604934"/>
                  <a:pt x="1648496" y="618186"/>
                </a:cubicBezTo>
                <a:cubicBezTo>
                  <a:pt x="1654161" y="643677"/>
                  <a:pt x="1655042" y="670126"/>
                  <a:pt x="1661375" y="695459"/>
                </a:cubicBezTo>
                <a:cubicBezTo>
                  <a:pt x="1667960" y="721799"/>
                  <a:pt x="1680548" y="746392"/>
                  <a:pt x="1687133" y="772732"/>
                </a:cubicBezTo>
                <a:lnTo>
                  <a:pt x="1700012" y="824248"/>
                </a:lnTo>
                <a:cubicBezTo>
                  <a:pt x="1704305" y="862885"/>
                  <a:pt x="1706499" y="901813"/>
                  <a:pt x="1712890" y="940158"/>
                </a:cubicBezTo>
                <a:cubicBezTo>
                  <a:pt x="1715122" y="953549"/>
                  <a:pt x="1722476" y="965624"/>
                  <a:pt x="1725769" y="978794"/>
                </a:cubicBezTo>
                <a:cubicBezTo>
                  <a:pt x="1731078" y="1000030"/>
                  <a:pt x="1729590" y="1023261"/>
                  <a:pt x="1738648" y="1043189"/>
                </a:cubicBezTo>
                <a:cubicBezTo>
                  <a:pt x="1751458" y="1071371"/>
                  <a:pt x="1764406" y="1103290"/>
                  <a:pt x="1790164" y="1120462"/>
                </a:cubicBezTo>
                <a:cubicBezTo>
                  <a:pt x="1878732" y="1179507"/>
                  <a:pt x="1838069" y="1162187"/>
                  <a:pt x="1906073" y="1184856"/>
                </a:cubicBezTo>
                <a:cubicBezTo>
                  <a:pt x="1918952" y="1180563"/>
                  <a:pt x="1936819" y="1183024"/>
                  <a:pt x="1944710" y="1171977"/>
                </a:cubicBezTo>
                <a:cubicBezTo>
                  <a:pt x="1960491" y="1149883"/>
                  <a:pt x="1961882" y="1120462"/>
                  <a:pt x="1970468" y="1094704"/>
                </a:cubicBezTo>
                <a:cubicBezTo>
                  <a:pt x="2002840" y="997590"/>
                  <a:pt x="1959172" y="1117297"/>
                  <a:pt x="2009104" y="1017431"/>
                </a:cubicBezTo>
                <a:cubicBezTo>
                  <a:pt x="2015175" y="1005288"/>
                  <a:pt x="2014453" y="990090"/>
                  <a:pt x="2021983" y="978794"/>
                </a:cubicBezTo>
                <a:cubicBezTo>
                  <a:pt x="2032086" y="963640"/>
                  <a:pt x="2045465" y="950261"/>
                  <a:pt x="2060620" y="940158"/>
                </a:cubicBezTo>
                <a:cubicBezTo>
                  <a:pt x="2071706" y="932768"/>
                  <a:pt x="2143902" y="916117"/>
                  <a:pt x="2150772" y="914400"/>
                </a:cubicBezTo>
                <a:cubicBezTo>
                  <a:pt x="2163651" y="918693"/>
                  <a:pt x="2176356" y="923549"/>
                  <a:pt x="2189409" y="927279"/>
                </a:cubicBezTo>
                <a:cubicBezTo>
                  <a:pt x="2206428" y="932142"/>
                  <a:pt x="2224655" y="933186"/>
                  <a:pt x="2240924" y="940158"/>
                </a:cubicBezTo>
                <a:cubicBezTo>
                  <a:pt x="2255151" y="946255"/>
                  <a:pt x="2265717" y="958993"/>
                  <a:pt x="2279561" y="965915"/>
                </a:cubicBezTo>
                <a:cubicBezTo>
                  <a:pt x="2291703" y="971986"/>
                  <a:pt x="2305318" y="974501"/>
                  <a:pt x="2318197" y="978794"/>
                </a:cubicBezTo>
                <a:cubicBezTo>
                  <a:pt x="2326783" y="991673"/>
                  <a:pt x="2333010" y="1006486"/>
                  <a:pt x="2343955" y="1017431"/>
                </a:cubicBezTo>
                <a:cubicBezTo>
                  <a:pt x="2354900" y="1028376"/>
                  <a:pt x="2374388" y="1030063"/>
                  <a:pt x="2382592" y="1043189"/>
                </a:cubicBezTo>
                <a:cubicBezTo>
                  <a:pt x="2396982" y="1066213"/>
                  <a:pt x="2385759" y="1105401"/>
                  <a:pt x="2408350" y="1120462"/>
                </a:cubicBezTo>
                <a:cubicBezTo>
                  <a:pt x="2496918" y="1179507"/>
                  <a:pt x="2456255" y="1162187"/>
                  <a:pt x="2524259" y="1184856"/>
                </a:cubicBezTo>
                <a:cubicBezTo>
                  <a:pt x="2564237" y="1178193"/>
                  <a:pt x="2610961" y="1181269"/>
                  <a:pt x="2640169" y="1146220"/>
                </a:cubicBezTo>
                <a:cubicBezTo>
                  <a:pt x="2652460" y="1131471"/>
                  <a:pt x="2653636" y="1109453"/>
                  <a:pt x="2665927" y="1094704"/>
                </a:cubicBezTo>
                <a:cubicBezTo>
                  <a:pt x="2675836" y="1082813"/>
                  <a:pt x="2690419" y="1075232"/>
                  <a:pt x="2704564" y="1068946"/>
                </a:cubicBezTo>
                <a:cubicBezTo>
                  <a:pt x="2729375" y="1057919"/>
                  <a:pt x="2781837" y="1043189"/>
                  <a:pt x="2781837" y="1043189"/>
                </a:cubicBezTo>
                <a:cubicBezTo>
                  <a:pt x="2803302" y="1047482"/>
                  <a:pt x="2826652" y="1046279"/>
                  <a:pt x="2846231" y="1056068"/>
                </a:cubicBezTo>
                <a:cubicBezTo>
                  <a:pt x="2862522" y="1064213"/>
                  <a:pt x="2870876" y="1083044"/>
                  <a:pt x="2884868" y="1094704"/>
                </a:cubicBezTo>
                <a:cubicBezTo>
                  <a:pt x="2903440" y="1110181"/>
                  <a:pt x="2936324" y="1131190"/>
                  <a:pt x="2962141" y="1133341"/>
                </a:cubicBezTo>
                <a:cubicBezTo>
                  <a:pt x="3000644" y="1136550"/>
                  <a:pt x="3039414" y="1133341"/>
                  <a:pt x="3078051" y="113334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57400" y="5257800"/>
            <a:ext cx="94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D</a:t>
            </a:r>
            <a:r>
              <a:rPr lang="en-US" sz="1400" dirty="0" smtClean="0"/>
              <a:t>o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466267" y="5029200"/>
            <a:ext cx="626772" cy="6976"/>
          </a:xfrm>
          <a:prstGeom prst="line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25295" y="4505980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29400" y="3253856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2667000" y="5942736"/>
            <a:ext cx="472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 inversely proportional to Do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3067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261"/>
            <a:ext cx="9144001" cy="5895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7620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Image subtraction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740680"/>
            <a:ext cx="5715000" cy="566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586505"/>
            <a:ext cx="176688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00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2219"/>
            <a:ext cx="9144000" cy="59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9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925" y="708025"/>
            <a:ext cx="3986213" cy="553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1524000" y="1371600"/>
            <a:ext cx="979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Original</a:t>
            </a:r>
            <a:br>
              <a:rPr lang="en-IE" sz="1800"/>
            </a:br>
            <a:r>
              <a:rPr lang="en-IE" sz="1800"/>
              <a:t>image</a:t>
            </a:r>
            <a:endParaRPr lang="en-US" sz="180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6581775" y="1054100"/>
            <a:ext cx="21605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ideal low pass filter of radius 5</a:t>
            </a:r>
            <a:endParaRPr lang="en-US" sz="180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581775" y="2908300"/>
            <a:ext cx="21605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ideal low pass filter of radius 30</a:t>
            </a:r>
            <a:endParaRPr lang="en-US" sz="1800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581775" y="4687887"/>
            <a:ext cx="21605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ideal low pass filter of radius 230</a:t>
            </a:r>
            <a:endParaRPr lang="en-US" sz="180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44488" y="4816475"/>
            <a:ext cx="2159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ideal low pass filter of radius 80</a:t>
            </a:r>
            <a:endParaRPr lang="en-US" sz="1800"/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44488" y="2878137"/>
            <a:ext cx="2159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ideal low pass filter of radius 15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40105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52400" y="0"/>
            <a:ext cx="9213850" cy="12319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E" sz="3200" smtClean="0">
                <a:solidFill>
                  <a:srgbClr val="0000CC"/>
                </a:solidFill>
                <a:ea typeface="ＭＳ Ｐゴシック" panose="020B0600070205080204" pitchFamily="34" charset="-128"/>
              </a:rPr>
              <a:t>Butterworth Lowpass Filters</a:t>
            </a:r>
            <a:endParaRPr lang="en-US" sz="3200" dirty="0" smtClean="0">
              <a:solidFill>
                <a:srgbClr val="0000C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66991" y="1196232"/>
            <a:ext cx="8915400" cy="55245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>
              <a:buFontTx/>
              <a:buNone/>
            </a:pPr>
            <a:r>
              <a:rPr lang="en-IE" sz="28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The transfer function of a Butterworth </a:t>
            </a:r>
            <a:r>
              <a:rPr lang="en-IE" sz="2800" dirty="0" err="1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lowpass</a:t>
            </a:r>
            <a:r>
              <a:rPr lang="en-IE" sz="28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 filter of order </a:t>
            </a:r>
            <a:r>
              <a:rPr lang="en-IE" sz="28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n</a:t>
            </a:r>
            <a:r>
              <a:rPr lang="en-IE" sz="2800" i="1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  <a:r>
              <a:rPr lang="en-IE" sz="28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with </a:t>
            </a:r>
            <a:r>
              <a:rPr lang="en-IE" sz="2800" dirty="0" err="1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cutoff</a:t>
            </a:r>
            <a:r>
              <a:rPr lang="en-IE" sz="28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 frequency at distance </a:t>
            </a:r>
            <a:r>
              <a:rPr lang="en-IE" sz="28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D</a:t>
            </a:r>
            <a:r>
              <a:rPr lang="en-IE" sz="2800" i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rPr>
              <a:t>0</a:t>
            </a:r>
            <a:r>
              <a:rPr lang="en-IE" sz="2800" dirty="0" smtClean="0">
                <a:solidFill>
                  <a:schemeClr val="tx1"/>
                </a:solidFill>
                <a:ea typeface="ＭＳ Ｐゴシック" panose="020B0600070205080204" pitchFamily="34" charset="-128"/>
              </a:rPr>
              <a:t> from the origin is defined as:</a:t>
            </a:r>
            <a:endParaRPr lang="en-US" sz="2800" dirty="0" smtClean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5" y="2819400"/>
            <a:ext cx="4829915" cy="3588491"/>
          </a:xfrm>
          <a:prstGeom prst="rect">
            <a:avLst/>
          </a:prstGeom>
        </p:spPr>
      </p:pic>
      <p:graphicFrame>
        <p:nvGraphicFramePr>
          <p:cNvPr id="9" name="Object 2"/>
          <p:cNvGraphicFramePr>
            <a:graphicFrameLocks noChangeAspect="1"/>
          </p:cNvGraphicFramePr>
          <p:nvPr>
            <p:extLst/>
          </p:nvPr>
        </p:nvGraphicFramePr>
        <p:xfrm>
          <a:off x="3474699" y="2437860"/>
          <a:ext cx="503872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8" name="Equation" r:id="rId4" imgW="1752480" imgH="431640" progId="Equation.3">
                  <p:embed/>
                </p:oleObj>
              </mc:Choice>
              <mc:Fallback>
                <p:oleObj name="Equation" r:id="rId4" imgW="1752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4699" y="2437860"/>
                        <a:ext cx="503872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11721" y="3582414"/>
            <a:ext cx="4891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D(u, v) </a:t>
            </a:r>
            <a:r>
              <a:rPr lang="en-US" dirty="0" smtClean="0">
                <a:sym typeface="Wingdings" panose="05000000000000000000" pitchFamily="2" charset="2"/>
              </a:rPr>
              <a:t> Euclidean distance from origin to Do,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Do  cut off freq.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1717675" y="1531938"/>
            <a:ext cx="979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Original</a:t>
            </a:r>
            <a:br>
              <a:rPr lang="en-IE" sz="1800"/>
            </a:br>
            <a:r>
              <a:rPr lang="en-IE" sz="1800"/>
              <a:t>image</a:t>
            </a:r>
            <a:endParaRPr lang="en-US" sz="1800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6775450" y="1214438"/>
            <a:ext cx="23304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Butterworth filter of order 2 and cutoff radius 5</a:t>
            </a:r>
            <a:endParaRPr lang="en-US" sz="180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775450" y="3068638"/>
            <a:ext cx="22844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Butterworth filter of order 2 and cutoff radius 30</a:t>
            </a:r>
            <a:endParaRPr lang="en-US" sz="180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775450" y="4848225"/>
            <a:ext cx="23145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Butterworth filter of order 2 and cutoff radius 230</a:t>
            </a:r>
            <a:endParaRPr lang="en-US" sz="1800"/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28600" y="4976813"/>
            <a:ext cx="24685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Butterworth filter of order 2 and cutoff radius 80</a:t>
            </a:r>
            <a:endParaRPr lang="en-US" sz="1800"/>
          </a:p>
        </p:txBody>
      </p: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58763" y="3038475"/>
            <a:ext cx="2438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Butterworth filter of order 2 and cutoff radius 15</a:t>
            </a:r>
            <a:endParaRPr lang="en-US" sz="1800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b="6694"/>
          <a:stretch>
            <a:fillRect/>
          </a:stretch>
        </p:blipFill>
        <p:spPr bwMode="auto">
          <a:xfrm>
            <a:off x="2636838" y="850900"/>
            <a:ext cx="4108450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63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692150" y="0"/>
            <a:ext cx="9213850" cy="12319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E" sz="3200" smtClean="0">
                <a:solidFill>
                  <a:srgbClr val="0000CC"/>
                </a:solidFill>
                <a:ea typeface="ＭＳ Ｐゴシック" panose="020B0600070205080204" pitchFamily="34" charset="-128"/>
              </a:rPr>
              <a:t>Gaussian Lowpass Filters</a:t>
            </a:r>
            <a:endParaRPr lang="en-US" sz="3200" dirty="0" smtClean="0">
              <a:solidFill>
                <a:srgbClr val="0000C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95300" y="1333500"/>
            <a:ext cx="8915400" cy="55245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>
              <a:buFontTx/>
              <a:buNone/>
            </a:pPr>
            <a:r>
              <a:rPr lang="en-IE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transfer function of a Gaussian lowpass filter is defined as: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2250117"/>
            <a:ext cx="5067300" cy="3691266"/>
          </a:xfrm>
          <a:prstGeom prst="rect">
            <a:avLst/>
          </a:prstGeom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/>
          </p:nvPr>
        </p:nvGraphicFramePr>
        <p:xfrm>
          <a:off x="4191483" y="2590800"/>
          <a:ext cx="4762178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2" name="Equation" r:id="rId4" imgW="1333440" imgH="253800" progId="Equation.3">
                  <p:embed/>
                </p:oleObj>
              </mc:Choice>
              <mc:Fallback>
                <p:oleObj name="Equation" r:id="rId4" imgW="13334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483" y="2590800"/>
                        <a:ext cx="4762178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7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7"/>
          <p:cNvSpPr txBox="1">
            <a:spLocks noChangeArrowheads="1"/>
          </p:cNvSpPr>
          <p:nvPr/>
        </p:nvSpPr>
        <p:spPr bwMode="auto">
          <a:xfrm>
            <a:off x="1497012" y="1568450"/>
            <a:ext cx="9794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Original</a:t>
            </a:r>
            <a:br>
              <a:rPr lang="en-IE" sz="1800"/>
            </a:br>
            <a:r>
              <a:rPr lang="en-IE" sz="1800"/>
              <a:t>image</a:t>
            </a:r>
            <a:endParaRPr lang="en-US" sz="1800"/>
          </a:p>
        </p:txBody>
      </p:sp>
      <p:sp>
        <p:nvSpPr>
          <p:cNvPr id="3" name="Text Box 8"/>
          <p:cNvSpPr txBox="1">
            <a:spLocks noChangeArrowheads="1"/>
          </p:cNvSpPr>
          <p:nvPr/>
        </p:nvSpPr>
        <p:spPr bwMode="auto">
          <a:xfrm>
            <a:off x="6554787" y="1322387"/>
            <a:ext cx="21447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Gaussian filter with cutoff radius 5</a:t>
            </a:r>
            <a:endParaRPr lang="en-US" sz="180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6554787" y="3105150"/>
            <a:ext cx="2284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Gaussian filter with cutoff radius 30</a:t>
            </a:r>
            <a:endParaRPr lang="en-US" sz="180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6554787" y="4884737"/>
            <a:ext cx="214471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/>
              <a:t>Result of filtering with Gaussian filter with cutoff radius 230</a:t>
            </a:r>
            <a:endParaRPr lang="en-US" sz="1800"/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533400" y="4841875"/>
            <a:ext cx="1943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Gaussian filter with cutoff radius 85</a:t>
            </a:r>
            <a:endParaRPr lang="en-US" sz="180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79412" y="3074987"/>
            <a:ext cx="2097088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Gaussian filter with cutoff radius 15</a:t>
            </a:r>
            <a:endParaRPr lang="en-US" sz="1800"/>
          </a:p>
        </p:txBody>
      </p:sp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" b="7130"/>
          <a:stretch>
            <a:fillRect/>
          </a:stretch>
        </p:blipFill>
        <p:spPr bwMode="auto">
          <a:xfrm>
            <a:off x="2565400" y="990600"/>
            <a:ext cx="4029075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6" r="50087" b="33429"/>
          <a:stretch>
            <a:fillRect/>
          </a:stretch>
        </p:blipFill>
        <p:spPr bwMode="auto">
          <a:xfrm>
            <a:off x="1997932" y="990600"/>
            <a:ext cx="2687638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-130905" y="1636713"/>
            <a:ext cx="2160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ideal low pass filter of radius 15</a:t>
            </a:r>
            <a:endParaRPr lang="en-US" sz="180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570057" y="1828007"/>
            <a:ext cx="157394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 dirty="0"/>
              <a:t>Result of filtering with Butterworth filter of order 2 and </a:t>
            </a:r>
            <a:r>
              <a:rPr lang="en-IE" sz="1800" dirty="0" err="1"/>
              <a:t>cutoff</a:t>
            </a:r>
            <a:r>
              <a:rPr lang="en-IE" sz="1800" dirty="0"/>
              <a:t> radius 15</a:t>
            </a:r>
            <a:endParaRPr lang="en-US" sz="1800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7" t="30746" r="45503" b="38268"/>
          <a:stretch>
            <a:fillRect/>
          </a:stretch>
        </p:blipFill>
        <p:spPr bwMode="auto">
          <a:xfrm>
            <a:off x="4742720" y="989013"/>
            <a:ext cx="2827337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420082" y="4271963"/>
            <a:ext cx="2098675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/>
              <a:t>Result of filtering with Gaussian filter with cutoff radius 15</a:t>
            </a:r>
            <a:endParaRPr lang="en-US" sz="180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6" r="54242" b="38368"/>
          <a:stretch>
            <a:fillRect/>
          </a:stretch>
        </p:blipFill>
        <p:spPr bwMode="auto">
          <a:xfrm>
            <a:off x="3471132" y="3654425"/>
            <a:ext cx="2641600" cy="242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 descr="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263525" y="6177773"/>
            <a:ext cx="198438" cy="28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92150" y="0"/>
            <a:ext cx="9213850" cy="12319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E" sz="3200" smtClean="0">
                <a:solidFill>
                  <a:srgbClr val="0000CC"/>
                </a:solidFill>
                <a:ea typeface="ＭＳ Ｐゴシック" panose="020B0600070205080204" pitchFamily="34" charset="-128"/>
              </a:rPr>
              <a:t>Lowpass Filters Compared </a:t>
            </a:r>
            <a:endParaRPr lang="en-GB" sz="3200" dirty="0" smtClean="0">
              <a:solidFill>
                <a:srgbClr val="0000CC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84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1" y="2057400"/>
            <a:ext cx="9091489" cy="16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6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ChangeAspect="1"/>
          </p:cNvGraphicFramePr>
          <p:nvPr/>
        </p:nvGraphicFramePr>
        <p:xfrm>
          <a:off x="1981200" y="2438400"/>
          <a:ext cx="3810000" cy="968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6" name="Equation" r:id="rId3" imgW="1752480" imgH="482400" progId="Equation.3">
                  <p:embed/>
                </p:oleObj>
              </mc:Choice>
              <mc:Fallback>
                <p:oleObj name="Equation" r:id="rId3" imgW="17524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438400"/>
                        <a:ext cx="3810000" cy="968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457200" y="1143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ea typeface="ＭＳ Ｐゴシック" panose="020B0600070205080204" pitchFamily="34" charset="-128"/>
              </a:rPr>
              <a:t>The transfer function for the ideal </a:t>
            </a:r>
            <a:r>
              <a:rPr lang="en-IE" dirty="0" smtClean="0">
                <a:ea typeface="ＭＳ Ｐゴシック" panose="020B0600070205080204" pitchFamily="34" charset="-128"/>
              </a:rPr>
              <a:t>high </a:t>
            </a:r>
            <a:r>
              <a:rPr lang="en-IE" dirty="0">
                <a:ea typeface="ＭＳ Ｐゴシック" panose="020B0600070205080204" pitchFamily="34" charset="-128"/>
              </a:rPr>
              <a:t>pass filter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5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6516"/>
            <a:ext cx="9117495" cy="5808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48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600"/>
            <a:ext cx="8689684" cy="2486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676400"/>
            <a:ext cx="822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Highlight the manufacturing defects in an industry.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56388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MATLAB: </a:t>
            </a:r>
            <a:r>
              <a:rPr lang="en-US" dirty="0" err="1" smtClean="0"/>
              <a:t>imsubtract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6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485"/>
            <a:ext cx="9144000" cy="575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6891"/>
            <a:ext cx="9144000" cy="5804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0"/>
            <a:ext cx="2209800" cy="52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BPF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57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30221" y="1299453"/>
            <a:ext cx="8532779" cy="55245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just" fontAlgn="auto">
              <a:buFontTx/>
              <a:buNone/>
            </a:pPr>
            <a:r>
              <a:rPr lang="en-IE" sz="3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Butterworth high pass filter is given as:</a:t>
            </a:r>
          </a:p>
          <a:p>
            <a:pPr algn="just" fontAlgn="auto">
              <a:buFontTx/>
              <a:buNone/>
            </a:pPr>
            <a:endParaRPr lang="en-IE" sz="3200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just" fontAlgn="auto">
              <a:buFontTx/>
              <a:buNone/>
            </a:pPr>
            <a:endParaRPr lang="en-IE" sz="3200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just" fontAlgn="auto">
              <a:buFontTx/>
              <a:buNone/>
            </a:pPr>
            <a:endParaRPr lang="en-IE" sz="3200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algn="just" fontAlgn="auto">
              <a:buFontTx/>
              <a:buNone/>
            </a:pPr>
            <a:r>
              <a:rPr lang="en-IE" sz="3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where </a:t>
            </a:r>
            <a:r>
              <a:rPr lang="en-IE" sz="3200" i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n</a:t>
            </a:r>
            <a:r>
              <a:rPr lang="en-IE" sz="3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the order and </a:t>
            </a:r>
            <a:r>
              <a:rPr lang="en-IE" sz="3200" i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</a:t>
            </a:r>
            <a:r>
              <a:rPr lang="en-IE" sz="3200" i="1" baseline="-250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</a:t>
            </a:r>
            <a:r>
              <a:rPr lang="en-IE" sz="32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the cut off distance as before</a:t>
            </a:r>
            <a:endParaRPr lang="en-US" sz="3200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1339884" y="1996366"/>
          <a:ext cx="5326062" cy="1211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0" name="Equation" r:id="rId3" imgW="1752480" imgH="431640" progId="Equation.3">
                  <p:embed/>
                </p:oleObj>
              </mc:Choice>
              <mc:Fallback>
                <p:oleObj name="Equation" r:id="rId3" imgW="17524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9884" y="1996366"/>
                        <a:ext cx="5326062" cy="1211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230221" y="-2500"/>
            <a:ext cx="45416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Butterworth high pass filter 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52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1509713" y="319405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GB" sz="180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1" b="24301"/>
          <a:stretch>
            <a:fillRect/>
          </a:stretch>
        </p:blipFill>
        <p:spPr bwMode="auto">
          <a:xfrm>
            <a:off x="3017940" y="701675"/>
            <a:ext cx="2732087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-51103" y="3808413"/>
            <a:ext cx="1546225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en-IE" sz="1800" dirty="0"/>
              <a:t>Results of Butterworth high pass filtering of order 2 with </a:t>
            </a:r>
            <a:r>
              <a:rPr lang="en-IE" sz="1800" i="1" dirty="0">
                <a:latin typeface="Times New Roman" panose="02020603050405020304" pitchFamily="18" charset="0"/>
              </a:rPr>
              <a:t>D</a:t>
            </a:r>
            <a:r>
              <a:rPr lang="en-IE" sz="1800" i="1" baseline="-25000" dirty="0">
                <a:latin typeface="Times New Roman" panose="02020603050405020304" pitchFamily="18" charset="0"/>
              </a:rPr>
              <a:t>0</a:t>
            </a:r>
            <a:r>
              <a:rPr lang="en-IE" sz="1800" dirty="0"/>
              <a:t> = 15</a:t>
            </a:r>
            <a:endParaRPr lang="en-US" sz="1800" dirty="0"/>
          </a:p>
        </p:txBody>
      </p:sp>
      <p:pic>
        <p:nvPicPr>
          <p:cNvPr id="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50"/>
          <a:stretch>
            <a:fillRect/>
          </a:stretch>
        </p:blipFill>
        <p:spPr bwMode="auto">
          <a:xfrm>
            <a:off x="1601788" y="3605213"/>
            <a:ext cx="68278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5750027" y="2613323"/>
            <a:ext cx="3400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 dirty="0"/>
              <a:t>Results of Butterworth high pass filtering of order 2 with </a:t>
            </a:r>
            <a:r>
              <a:rPr lang="en-IE" sz="1800" i="1" dirty="0">
                <a:latin typeface="Times New Roman" panose="02020603050405020304" pitchFamily="18" charset="0"/>
              </a:rPr>
              <a:t>D</a:t>
            </a:r>
            <a:r>
              <a:rPr lang="en-IE" sz="1800" i="1" baseline="-25000" dirty="0">
                <a:latin typeface="Times New Roman" panose="02020603050405020304" pitchFamily="18" charset="0"/>
              </a:rPr>
              <a:t>0</a:t>
            </a:r>
            <a:r>
              <a:rPr lang="en-IE" sz="1800" dirty="0"/>
              <a:t> = 80</a:t>
            </a:r>
            <a:endParaRPr lang="en-US" sz="1800" dirty="0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3074194" y="5669032"/>
            <a:ext cx="38830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 dirty="0"/>
              <a:t>Results of Butterworth high pass filtering of order 2 with </a:t>
            </a:r>
            <a:r>
              <a:rPr lang="en-IE" sz="1800" i="1" dirty="0">
                <a:latin typeface="Times New Roman" panose="02020603050405020304" pitchFamily="18" charset="0"/>
              </a:rPr>
              <a:t>D</a:t>
            </a:r>
            <a:r>
              <a:rPr lang="en-IE" sz="1800" i="1" baseline="-25000" dirty="0">
                <a:latin typeface="Times New Roman" panose="02020603050405020304" pitchFamily="18" charset="0"/>
              </a:rPr>
              <a:t>0</a:t>
            </a:r>
            <a:r>
              <a:rPr lang="en-IE" sz="1800" dirty="0"/>
              <a:t> = 30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572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495300" y="1333500"/>
            <a:ext cx="8915400" cy="5524500"/>
          </a:xfrm>
          <a:prstGeom prst="rect">
            <a:avLst/>
          </a:prstGeom>
        </p:spPr>
        <p:txBody>
          <a:bodyPr/>
          <a:lstStyle>
            <a:lvl1pPr marL="0" indent="0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400" b="0" i="0" kern="1200" baseline="0">
                <a:solidFill>
                  <a:srgbClr val="0070C0"/>
                </a:solidFill>
                <a:latin typeface="+mn-lt"/>
                <a:ea typeface="+mj-ea"/>
                <a:cs typeface="Times New Roman" panose="02020603050405020304" pitchFamily="18" charset="0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>
              <a:buFontTx/>
              <a:buNone/>
            </a:pPr>
            <a:r>
              <a:rPr lang="en-IE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The Gaussian high pass filter is given as:</a:t>
            </a:r>
          </a:p>
          <a:p>
            <a:pPr fontAlgn="auto">
              <a:buFontTx/>
              <a:buNone/>
            </a:pPr>
            <a:endParaRPr lang="en-IE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auto">
              <a:buFontTx/>
              <a:buNone/>
            </a:pPr>
            <a:endParaRPr lang="en-IE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auto">
              <a:buFontTx/>
              <a:buNone/>
            </a:pPr>
            <a:endParaRPr lang="en-IE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auto">
              <a:buFontTx/>
              <a:buNone/>
            </a:pPr>
            <a:r>
              <a:rPr lang="en-IE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where </a:t>
            </a:r>
            <a:r>
              <a:rPr lang="en-IE" i="1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</a:t>
            </a:r>
            <a:r>
              <a:rPr lang="en-IE" i="1" baseline="-25000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0</a:t>
            </a:r>
            <a:r>
              <a:rPr lang="en-IE" dirty="0" smtClean="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is the cut off distance as before</a:t>
            </a:r>
            <a:endParaRPr lang="en-US" dirty="0" smtClean="0">
              <a:solidFill>
                <a:schemeClr val="tx1"/>
              </a:solidFill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133599" y="2090738"/>
          <a:ext cx="5064125" cy="78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4" name="Equation" r:id="rId3" imgW="1511280" imgH="253800" progId="Equation.3">
                  <p:embed/>
                </p:oleObj>
              </mc:Choice>
              <mc:Fallback>
                <p:oleObj name="Equation" r:id="rId3" imgW="1511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599" y="2090738"/>
                        <a:ext cx="5064125" cy="786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928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7" b="24393"/>
          <a:stretch>
            <a:fillRect/>
          </a:stretch>
        </p:blipFill>
        <p:spPr bwMode="auto">
          <a:xfrm>
            <a:off x="482600" y="3044825"/>
            <a:ext cx="2293938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1" b="24301"/>
          <a:stretch>
            <a:fillRect/>
          </a:stretch>
        </p:blipFill>
        <p:spPr bwMode="auto">
          <a:xfrm>
            <a:off x="3200400" y="533400"/>
            <a:ext cx="273367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519113" y="5138738"/>
            <a:ext cx="2219325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Results of ideal high pass filtering with </a:t>
            </a:r>
            <a:r>
              <a:rPr lang="en-IE" sz="1800" i="1">
                <a:latin typeface="Times New Roman" panose="02020603050405020304" pitchFamily="18" charset="0"/>
              </a:rPr>
              <a:t>D</a:t>
            </a:r>
            <a:r>
              <a:rPr lang="en-IE" sz="1800" i="1" baseline="-25000">
                <a:latin typeface="Times New Roman" panose="02020603050405020304" pitchFamily="18" charset="0"/>
              </a:rPr>
              <a:t>0</a:t>
            </a:r>
            <a:r>
              <a:rPr lang="en-IE" sz="1800"/>
              <a:t> = 15</a:t>
            </a:r>
            <a:endParaRPr lang="en-US" sz="1800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6134100" y="5138738"/>
            <a:ext cx="26908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Results of Gaussian high pass filtering with </a:t>
            </a:r>
            <a:r>
              <a:rPr lang="en-IE" sz="1800" i="1">
                <a:latin typeface="Times New Roman" panose="02020603050405020304" pitchFamily="18" charset="0"/>
              </a:rPr>
              <a:t>D</a:t>
            </a:r>
            <a:r>
              <a:rPr lang="en-IE" sz="1800" i="1" baseline="-25000">
                <a:latin typeface="Times New Roman" panose="02020603050405020304" pitchFamily="18" charset="0"/>
              </a:rPr>
              <a:t>0</a:t>
            </a:r>
            <a:r>
              <a:rPr lang="en-IE" sz="1800"/>
              <a:t> = 15</a:t>
            </a:r>
            <a:endParaRPr lang="en-US" sz="180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01" b="24658"/>
          <a:stretch>
            <a:fillRect/>
          </a:stretch>
        </p:blipFill>
        <p:spPr bwMode="auto">
          <a:xfrm>
            <a:off x="6342063" y="3044825"/>
            <a:ext cx="2271712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3141663" y="5138738"/>
            <a:ext cx="2840037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IE" sz="1800"/>
              <a:t>Results of Butterworth high pass filtering of order 2 with </a:t>
            </a:r>
            <a:r>
              <a:rPr lang="en-IE" sz="1800" i="1">
                <a:latin typeface="Times New Roman" panose="02020603050405020304" pitchFamily="18" charset="0"/>
              </a:rPr>
              <a:t>D</a:t>
            </a:r>
            <a:r>
              <a:rPr lang="en-IE" sz="1800" i="1" baseline="-25000">
                <a:latin typeface="Times New Roman" panose="02020603050405020304" pitchFamily="18" charset="0"/>
              </a:rPr>
              <a:t>0</a:t>
            </a:r>
            <a:r>
              <a:rPr lang="en-IE" sz="1800"/>
              <a:t> = 15</a:t>
            </a:r>
            <a:endParaRPr lang="en-US" sz="1800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25" b="23050"/>
          <a:stretch>
            <a:fillRect/>
          </a:stretch>
        </p:blipFill>
        <p:spPr bwMode="auto">
          <a:xfrm>
            <a:off x="3422650" y="3044825"/>
            <a:ext cx="2271713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74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7" b="24393"/>
          <a:stretch>
            <a:fillRect/>
          </a:stretch>
        </p:blipFill>
        <p:spPr bwMode="auto">
          <a:xfrm>
            <a:off x="-35668" y="34047"/>
            <a:ext cx="3720551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250" y="3482097"/>
            <a:ext cx="24247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IE" sz="2000" dirty="0"/>
              <a:t>Results of ideal high pass filtering with </a:t>
            </a:r>
            <a:r>
              <a:rPr lang="en-IE" sz="2000" i="1" dirty="0">
                <a:latin typeface="Times New Roman" panose="02020603050405020304" pitchFamily="18" charset="0"/>
              </a:rPr>
              <a:t>D</a:t>
            </a:r>
            <a:r>
              <a:rPr lang="en-IE" sz="2000" i="1" baseline="-25000" dirty="0">
                <a:latin typeface="Times New Roman" panose="02020603050405020304" pitchFamily="18" charset="0"/>
              </a:rPr>
              <a:t>0</a:t>
            </a:r>
            <a:r>
              <a:rPr lang="en-IE" sz="2000" dirty="0"/>
              <a:t> = 15</a:t>
            </a:r>
            <a:endParaRPr lang="en-US" sz="2000" dirty="0"/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25" b="23050"/>
          <a:stretch>
            <a:fillRect/>
          </a:stretch>
        </p:blipFill>
        <p:spPr bwMode="auto">
          <a:xfrm>
            <a:off x="5452353" y="34047"/>
            <a:ext cx="3657600" cy="3456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319504" y="3457103"/>
            <a:ext cx="2840037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 dirty="0"/>
              <a:t>Results of Butterworth high pass filtering of order 2 with </a:t>
            </a:r>
            <a:r>
              <a:rPr lang="en-IE" sz="1800" i="1" dirty="0">
                <a:latin typeface="Times New Roman" panose="02020603050405020304" pitchFamily="18" charset="0"/>
              </a:rPr>
              <a:t>D</a:t>
            </a:r>
            <a:r>
              <a:rPr lang="en-IE" sz="1800" i="1" baseline="-25000" dirty="0">
                <a:latin typeface="Times New Roman" panose="02020603050405020304" pitchFamily="18" charset="0"/>
              </a:rPr>
              <a:t>0</a:t>
            </a:r>
            <a:r>
              <a:rPr lang="en-IE" sz="1800" dirty="0"/>
              <a:t> = 15</a:t>
            </a:r>
            <a:endParaRPr lang="en-US" sz="1800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01" b="24658"/>
          <a:stretch>
            <a:fillRect/>
          </a:stretch>
        </p:blipFill>
        <p:spPr bwMode="auto">
          <a:xfrm>
            <a:off x="2549609" y="3343011"/>
            <a:ext cx="3311525" cy="3055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935746" y="5482840"/>
            <a:ext cx="2690813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IE" sz="1800" dirty="0"/>
              <a:t>Results of Gaussian high pass filtering with </a:t>
            </a:r>
            <a:r>
              <a:rPr lang="en-IE" sz="1800" i="1" dirty="0">
                <a:latin typeface="Times New Roman" panose="02020603050405020304" pitchFamily="18" charset="0"/>
              </a:rPr>
              <a:t>D</a:t>
            </a:r>
            <a:r>
              <a:rPr lang="en-IE" sz="1800" i="1" baseline="-25000" dirty="0">
                <a:latin typeface="Times New Roman" panose="02020603050405020304" pitchFamily="18" charset="0"/>
              </a:rPr>
              <a:t>0</a:t>
            </a:r>
            <a:r>
              <a:rPr lang="en-IE" sz="1800" dirty="0"/>
              <a:t> = 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96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2362200"/>
            <a:ext cx="8077200" cy="165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 smtClean="0"/>
              <a:t>Discrete cosine transform</a:t>
            </a:r>
          </a:p>
          <a:p>
            <a:pPr algn="ctr">
              <a:lnSpc>
                <a:spcPct val="150000"/>
              </a:lnSpc>
            </a:pPr>
            <a:r>
              <a:rPr lang="en-US" sz="3600" dirty="0" smtClean="0"/>
              <a:t>(Compression)</a:t>
            </a:r>
          </a:p>
        </p:txBody>
      </p:sp>
    </p:spTree>
    <p:extLst>
      <p:ext uri="{BB962C8B-B14F-4D97-AF65-F5344CB8AC3E}">
        <p14:creationId xmlns:p14="http://schemas.microsoft.com/office/powerpoint/2010/main" val="1124211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10939" cy="3657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003" y="8382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General transform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8515460" cy="17864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0" y="2819400"/>
            <a:ext cx="1295400" cy="58477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200" i="1" dirty="0" smtClean="0"/>
              <a:t>f (x, y)</a:t>
            </a:r>
            <a:endParaRPr lang="en-US" sz="3200" i="1" dirty="0"/>
          </a:p>
        </p:txBody>
      </p:sp>
      <p:sp>
        <p:nvSpPr>
          <p:cNvPr id="4" name="Freeform 3"/>
          <p:cNvSpPr/>
          <p:nvPr/>
        </p:nvSpPr>
        <p:spPr>
          <a:xfrm>
            <a:off x="5035639" y="3530958"/>
            <a:ext cx="3683358" cy="387270"/>
          </a:xfrm>
          <a:custGeom>
            <a:avLst/>
            <a:gdLst>
              <a:gd name="connsiteX0" fmla="*/ 0 w 3683358"/>
              <a:gd name="connsiteY0" fmla="*/ 0 h 387270"/>
              <a:gd name="connsiteX1" fmla="*/ 206062 w 3683358"/>
              <a:gd name="connsiteY1" fmla="*/ 128788 h 387270"/>
              <a:gd name="connsiteX2" fmla="*/ 347730 w 3683358"/>
              <a:gd name="connsiteY2" fmla="*/ 206062 h 387270"/>
              <a:gd name="connsiteX3" fmla="*/ 412124 w 3683358"/>
              <a:gd name="connsiteY3" fmla="*/ 218941 h 387270"/>
              <a:gd name="connsiteX4" fmla="*/ 566671 w 3683358"/>
              <a:gd name="connsiteY4" fmla="*/ 257577 h 387270"/>
              <a:gd name="connsiteX5" fmla="*/ 1004553 w 3683358"/>
              <a:gd name="connsiteY5" fmla="*/ 244698 h 387270"/>
              <a:gd name="connsiteX6" fmla="*/ 1210615 w 3683358"/>
              <a:gd name="connsiteY6" fmla="*/ 193183 h 387270"/>
              <a:gd name="connsiteX7" fmla="*/ 1416676 w 3683358"/>
              <a:gd name="connsiteY7" fmla="*/ 206062 h 387270"/>
              <a:gd name="connsiteX8" fmla="*/ 1468192 w 3683358"/>
              <a:gd name="connsiteY8" fmla="*/ 218941 h 387270"/>
              <a:gd name="connsiteX9" fmla="*/ 1506829 w 3683358"/>
              <a:gd name="connsiteY9" fmla="*/ 257577 h 387270"/>
              <a:gd name="connsiteX10" fmla="*/ 1519707 w 3683358"/>
              <a:gd name="connsiteY10" fmla="*/ 296214 h 387270"/>
              <a:gd name="connsiteX11" fmla="*/ 1532586 w 3683358"/>
              <a:gd name="connsiteY11" fmla="*/ 386366 h 387270"/>
              <a:gd name="connsiteX12" fmla="*/ 1596981 w 3683358"/>
              <a:gd name="connsiteY12" fmla="*/ 309093 h 387270"/>
              <a:gd name="connsiteX13" fmla="*/ 1635617 w 3683358"/>
              <a:gd name="connsiteY13" fmla="*/ 283335 h 387270"/>
              <a:gd name="connsiteX14" fmla="*/ 1751527 w 3683358"/>
              <a:gd name="connsiteY14" fmla="*/ 218941 h 387270"/>
              <a:gd name="connsiteX15" fmla="*/ 1790164 w 3683358"/>
              <a:gd name="connsiteY15" fmla="*/ 206062 h 387270"/>
              <a:gd name="connsiteX16" fmla="*/ 1880316 w 3683358"/>
              <a:gd name="connsiteY16" fmla="*/ 167425 h 387270"/>
              <a:gd name="connsiteX17" fmla="*/ 2099257 w 3683358"/>
              <a:gd name="connsiteY17" fmla="*/ 154546 h 387270"/>
              <a:gd name="connsiteX18" fmla="*/ 2266682 w 3683358"/>
              <a:gd name="connsiteY18" fmla="*/ 141667 h 387270"/>
              <a:gd name="connsiteX19" fmla="*/ 2768958 w 3683358"/>
              <a:gd name="connsiteY19" fmla="*/ 154546 h 387270"/>
              <a:gd name="connsiteX20" fmla="*/ 3103809 w 3683358"/>
              <a:gd name="connsiteY20" fmla="*/ 180304 h 387270"/>
              <a:gd name="connsiteX21" fmla="*/ 3464417 w 3683358"/>
              <a:gd name="connsiteY21" fmla="*/ 167425 h 387270"/>
              <a:gd name="connsiteX22" fmla="*/ 3554569 w 3683358"/>
              <a:gd name="connsiteY22" fmla="*/ 128788 h 387270"/>
              <a:gd name="connsiteX23" fmla="*/ 3593206 w 3683358"/>
              <a:gd name="connsiteY23" fmla="*/ 115910 h 387270"/>
              <a:gd name="connsiteX24" fmla="*/ 3644722 w 3683358"/>
              <a:gd name="connsiteY24" fmla="*/ 77273 h 387270"/>
              <a:gd name="connsiteX25" fmla="*/ 3683358 w 3683358"/>
              <a:gd name="connsiteY25" fmla="*/ 51515 h 387270"/>
              <a:gd name="connsiteX26" fmla="*/ 3683358 w 3683358"/>
              <a:gd name="connsiteY26" fmla="*/ 38636 h 38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683358" h="387270">
                <a:moveTo>
                  <a:pt x="0" y="0"/>
                </a:moveTo>
                <a:cubicBezTo>
                  <a:pt x="206171" y="144320"/>
                  <a:pt x="52358" y="46025"/>
                  <a:pt x="206062" y="128788"/>
                </a:cubicBezTo>
                <a:cubicBezTo>
                  <a:pt x="209243" y="130501"/>
                  <a:pt x="322747" y="197734"/>
                  <a:pt x="347730" y="206062"/>
                </a:cubicBezTo>
                <a:cubicBezTo>
                  <a:pt x="368496" y="212984"/>
                  <a:pt x="391006" y="213182"/>
                  <a:pt x="412124" y="218941"/>
                </a:cubicBezTo>
                <a:cubicBezTo>
                  <a:pt x="572480" y="262674"/>
                  <a:pt x="406537" y="230888"/>
                  <a:pt x="566671" y="257577"/>
                </a:cubicBezTo>
                <a:cubicBezTo>
                  <a:pt x="712632" y="253284"/>
                  <a:pt x="858867" y="254631"/>
                  <a:pt x="1004553" y="244698"/>
                </a:cubicBezTo>
                <a:cubicBezTo>
                  <a:pt x="1082705" y="239370"/>
                  <a:pt x="1139723" y="216814"/>
                  <a:pt x="1210615" y="193183"/>
                </a:cubicBezTo>
                <a:cubicBezTo>
                  <a:pt x="1279302" y="197476"/>
                  <a:pt x="1348197" y="199214"/>
                  <a:pt x="1416676" y="206062"/>
                </a:cubicBezTo>
                <a:cubicBezTo>
                  <a:pt x="1434289" y="207823"/>
                  <a:pt x="1452824" y="210159"/>
                  <a:pt x="1468192" y="218941"/>
                </a:cubicBezTo>
                <a:cubicBezTo>
                  <a:pt x="1484006" y="227977"/>
                  <a:pt x="1493950" y="244698"/>
                  <a:pt x="1506829" y="257577"/>
                </a:cubicBezTo>
                <a:cubicBezTo>
                  <a:pt x="1511122" y="270456"/>
                  <a:pt x="1517045" y="282902"/>
                  <a:pt x="1519707" y="296214"/>
                </a:cubicBezTo>
                <a:cubicBezTo>
                  <a:pt x="1525660" y="325980"/>
                  <a:pt x="1511121" y="364901"/>
                  <a:pt x="1532586" y="386366"/>
                </a:cubicBezTo>
                <a:cubicBezTo>
                  <a:pt x="1543135" y="396915"/>
                  <a:pt x="1594291" y="311783"/>
                  <a:pt x="1596981" y="309093"/>
                </a:cubicBezTo>
                <a:cubicBezTo>
                  <a:pt x="1607926" y="298148"/>
                  <a:pt x="1623726" y="293244"/>
                  <a:pt x="1635617" y="283335"/>
                </a:cubicBezTo>
                <a:cubicBezTo>
                  <a:pt x="1712730" y="219074"/>
                  <a:pt x="1628239" y="260036"/>
                  <a:pt x="1751527" y="218941"/>
                </a:cubicBezTo>
                <a:cubicBezTo>
                  <a:pt x="1764406" y="214648"/>
                  <a:pt x="1778022" y="212133"/>
                  <a:pt x="1790164" y="206062"/>
                </a:cubicBezTo>
                <a:cubicBezTo>
                  <a:pt x="1806924" y="197682"/>
                  <a:pt x="1856627" y="169794"/>
                  <a:pt x="1880316" y="167425"/>
                </a:cubicBezTo>
                <a:cubicBezTo>
                  <a:pt x="1953060" y="160151"/>
                  <a:pt x="2026312" y="159409"/>
                  <a:pt x="2099257" y="154546"/>
                </a:cubicBezTo>
                <a:cubicBezTo>
                  <a:pt x="2155106" y="150823"/>
                  <a:pt x="2210874" y="145960"/>
                  <a:pt x="2266682" y="141667"/>
                </a:cubicBezTo>
                <a:lnTo>
                  <a:pt x="2768958" y="154546"/>
                </a:lnTo>
                <a:cubicBezTo>
                  <a:pt x="3018216" y="162995"/>
                  <a:pt x="2952189" y="155034"/>
                  <a:pt x="3103809" y="180304"/>
                </a:cubicBezTo>
                <a:cubicBezTo>
                  <a:pt x="3224012" y="176011"/>
                  <a:pt x="3344387" y="175169"/>
                  <a:pt x="3464417" y="167425"/>
                </a:cubicBezTo>
                <a:cubicBezTo>
                  <a:pt x="3488122" y="165896"/>
                  <a:pt x="3537785" y="135981"/>
                  <a:pt x="3554569" y="128788"/>
                </a:cubicBezTo>
                <a:cubicBezTo>
                  <a:pt x="3567047" y="123440"/>
                  <a:pt x="3580327" y="120203"/>
                  <a:pt x="3593206" y="115910"/>
                </a:cubicBezTo>
                <a:cubicBezTo>
                  <a:pt x="3610378" y="103031"/>
                  <a:pt x="3627255" y="89749"/>
                  <a:pt x="3644722" y="77273"/>
                </a:cubicBezTo>
                <a:cubicBezTo>
                  <a:pt x="3657317" y="68276"/>
                  <a:pt x="3672413" y="62460"/>
                  <a:pt x="3683358" y="51515"/>
                </a:cubicBezTo>
                <a:lnTo>
                  <a:pt x="3683358" y="38636"/>
                </a:ln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43600" y="3940766"/>
            <a:ext cx="3029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 (x, y, u, 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44000" cy="479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28600" y="762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Image Multiplication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7912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W=</a:t>
            </a:r>
            <a:r>
              <a:rPr lang="en-US" dirty="0" err="1" smtClean="0"/>
              <a:t>immultiply</a:t>
            </a:r>
            <a:r>
              <a:rPr lang="en-US" dirty="0" smtClean="0"/>
              <a:t>(X,Y)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94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09600"/>
            <a:ext cx="8077200" cy="5775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-76200"/>
            <a:ext cx="7620000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CC"/>
                </a:solidFill>
              </a:rPr>
              <a:t>Discrete cosine transform</a:t>
            </a:r>
          </a:p>
        </p:txBody>
      </p:sp>
    </p:spTree>
    <p:extLst>
      <p:ext uri="{BB962C8B-B14F-4D97-AF65-F5344CB8AC3E}">
        <p14:creationId xmlns:p14="http://schemas.microsoft.com/office/powerpoint/2010/main" val="192139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0"/>
            <a:ext cx="48768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724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486400" cy="530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97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62000"/>
            <a:ext cx="8061454" cy="55534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400" y="86380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DCT and IDCT formula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58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48452"/>
            <a:ext cx="3276600" cy="3276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62100"/>
            <a:ext cx="3276600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X 100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96" y="309349"/>
            <a:ext cx="2808848" cy="2778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72764"/>
            <a:ext cx="2798612" cy="2764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672" y="3868862"/>
            <a:ext cx="2808848" cy="2668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88" y="304800"/>
            <a:ext cx="2802024" cy="2757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7346" y="3005668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</a:rPr>
              <a:t>Reconstructed image with coefficients=1</a:t>
            </a:r>
            <a:endParaRPr lang="en-US" sz="2400" dirty="0">
              <a:solidFill>
                <a:srgbClr val="0000C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642" y="4631733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6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31550" y="4631733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20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74612" y="303831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Input image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72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7620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3 ways to apply basis function an image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6021" y="1066800"/>
            <a:ext cx="8001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endParaRPr lang="en-US" dirty="0" smtClean="0"/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One single basis function having dimension of the input image</a:t>
            </a:r>
            <a:r>
              <a:rPr lang="en-US" dirty="0" smtClean="0"/>
              <a:t>.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/>
          </a:p>
          <a:p>
            <a:pPr marL="514350" indent="-514350" algn="just">
              <a:buFont typeface="+mj-lt"/>
              <a:buAutoNum type="arabicPeriod"/>
            </a:pPr>
            <a:r>
              <a:rPr lang="en-US" dirty="0" smtClean="0"/>
              <a:t>Dividing the image into K X K (non overlapping) and using basis function of that dimension in each block.</a:t>
            </a:r>
          </a:p>
          <a:p>
            <a:pPr marL="514350" indent="-514350" algn="just">
              <a:buFont typeface="+mj-lt"/>
              <a:buAutoNum type="arabicPeriod"/>
            </a:pPr>
            <a:endParaRPr lang="en-US" dirty="0"/>
          </a:p>
          <a:p>
            <a:pPr marL="514350" indent="-514350" algn="just">
              <a:buFont typeface="+mj-lt"/>
              <a:buAutoNum type="arabicPeriod"/>
            </a:pPr>
            <a:r>
              <a:rPr lang="en-US" dirty="0"/>
              <a:t>Dividing the image into K X K </a:t>
            </a:r>
            <a:r>
              <a:rPr lang="en-US" dirty="0" smtClean="0"/>
              <a:t>(overlapping</a:t>
            </a:r>
            <a:r>
              <a:rPr lang="en-US" dirty="0"/>
              <a:t>) and using basis function of that dimension in each block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62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05654"/>
              </p:ext>
            </p:extLst>
          </p:nvPr>
        </p:nvGraphicFramePr>
        <p:xfrm>
          <a:off x="2667000" y="2438400"/>
          <a:ext cx="4038600" cy="248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9650"/>
                <a:gridCol w="1009650"/>
                <a:gridCol w="1009650"/>
                <a:gridCol w="1009650"/>
              </a:tblGrid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-j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j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-1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-j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866481"/>
              </p:ext>
            </p:extLst>
          </p:nvPr>
        </p:nvGraphicFramePr>
        <p:xfrm>
          <a:off x="457200" y="2438400"/>
          <a:ext cx="1295400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</a:tblGrid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X(0)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X(1)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X(2)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X(3)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905000" y="35052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905000" y="37338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836948"/>
              </p:ext>
            </p:extLst>
          </p:nvPr>
        </p:nvGraphicFramePr>
        <p:xfrm>
          <a:off x="7010400" y="2438400"/>
          <a:ext cx="1295400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</a:tblGrid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223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US" sz="24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ight Arrow 9">
            <a:hlinkClick r:id="rId2" action="ppaction://hlinksldjump"/>
          </p:cNvPr>
          <p:cNvSpPr/>
          <p:nvPr/>
        </p:nvSpPr>
        <p:spPr>
          <a:xfrm>
            <a:off x="6477000" y="56388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2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95400"/>
            <a:ext cx="8639571" cy="34528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53340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W=</a:t>
            </a:r>
            <a:r>
              <a:rPr lang="en-US" dirty="0" err="1" smtClean="0"/>
              <a:t>imdivide</a:t>
            </a:r>
            <a:r>
              <a:rPr lang="en-US" dirty="0" smtClean="0"/>
              <a:t>(X,Y)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76200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Image Division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89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838200" y="1295400"/>
                <a:ext cx="8153400" cy="44759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Consider the following two images</a:t>
                </a: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600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 smtClean="0">
                    <a:solidFill>
                      <a:schemeClr val="tx1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f1=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175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200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150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and </a:t>
                </a:r>
                <a:r>
                  <a:rPr lang="en-US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f2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125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45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55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155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200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50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75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n-US" sz="16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600" dirty="0">
                  <a:solidFill>
                    <a:schemeClr val="tx1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Assume </a:t>
                </a:r>
                <a:r>
                  <a:rPr lang="en-US" sz="2400" dirty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both the images are of the 8-bit integer type</a:t>
                </a:r>
                <a:r>
                  <a:rPr lang="en-US" sz="24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dirty="0" smtClean="0"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What will be the output if both images are :</a:t>
                </a: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2400" dirty="0" smtClean="0"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400" b="1" i="1" dirty="0">
                    <a:solidFill>
                      <a:srgbClr val="0000C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en-US" sz="2400" b="1" i="1" dirty="0" smtClean="0">
                    <a:solidFill>
                      <a:srgbClr val="0000CC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2400" b="1" i="1" dirty="0" smtClean="0">
                    <a:solidFill>
                      <a:srgbClr val="0000CC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added          b. subtracted</a:t>
                </a:r>
                <a:endParaRPr lang="en-US" sz="2400" b="1" i="1" dirty="0">
                  <a:solidFill>
                    <a:srgbClr val="0000CC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95400"/>
                <a:ext cx="8153400" cy="4475969"/>
              </a:xfrm>
              <a:prstGeom prst="rect">
                <a:avLst/>
              </a:prstGeom>
              <a:blipFill rotWithShape="0">
                <a:blip r:embed="rId2"/>
                <a:stretch>
                  <a:fillRect l="-1197" t="-817" b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8600" y="1219200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Q1.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123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onlinecourses.nptel.ac.in/noc18_ee40/assets/img/ee40a2q2pb.JPG?seed=2863&amp;url=assets/img/ee40a2q2pb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915400" cy="2052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86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Proposed Template for All LNMIIT Presentations</Template>
  <TotalTime>44899</TotalTime>
  <Words>1139</Words>
  <Application>Microsoft Office PowerPoint</Application>
  <PresentationFormat>On-screen Show (4:3)</PresentationFormat>
  <Paragraphs>254</Paragraphs>
  <Slides>67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8" baseType="lpstr">
      <vt:lpstr>ＭＳ Ｐゴシック</vt:lpstr>
      <vt:lpstr>Arial</vt:lpstr>
      <vt:lpstr>Calibri</vt:lpstr>
      <vt:lpstr>Cambria Math</vt:lpstr>
      <vt:lpstr>Tahoma</vt:lpstr>
      <vt:lpstr>Times</vt:lpstr>
      <vt:lpstr>Times New Roman</vt:lpstr>
      <vt:lpstr>Wingdings</vt:lpstr>
      <vt:lpstr>Wingdings 3</vt:lpstr>
      <vt:lpstr>Ion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SPG</dc:creator>
  <cp:lastModifiedBy>USER</cp:lastModifiedBy>
  <cp:revision>5187</cp:revision>
  <cp:lastPrinted>2010-06-11T01:42:17Z</cp:lastPrinted>
  <dcterms:created xsi:type="dcterms:W3CDTF">1601-01-01T00:00:00Z</dcterms:created>
  <dcterms:modified xsi:type="dcterms:W3CDTF">2022-08-22T05:07:38Z</dcterms:modified>
</cp:coreProperties>
</file>